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5" r:id="rId3"/>
    <p:sldId id="307" r:id="rId4"/>
    <p:sldId id="282" r:id="rId5"/>
    <p:sldId id="329" r:id="rId6"/>
    <p:sldId id="328" r:id="rId7"/>
    <p:sldId id="283" r:id="rId8"/>
    <p:sldId id="287" r:id="rId9"/>
    <p:sldId id="308" r:id="rId10"/>
    <p:sldId id="309" r:id="rId11"/>
    <p:sldId id="288" r:id="rId12"/>
    <p:sldId id="319" r:id="rId13"/>
    <p:sldId id="320" r:id="rId14"/>
    <p:sldId id="321" r:id="rId15"/>
    <p:sldId id="322" r:id="rId16"/>
    <p:sldId id="323" r:id="rId17"/>
    <p:sldId id="324" r:id="rId18"/>
    <p:sldId id="326" r:id="rId19"/>
    <p:sldId id="325" r:id="rId20"/>
    <p:sldId id="327" r:id="rId21"/>
    <p:sldId id="296" r:id="rId22"/>
    <p:sldId id="318" r:id="rId23"/>
    <p:sldId id="316" r:id="rId24"/>
    <p:sldId id="317" r:id="rId25"/>
    <p:sldId id="312" r:id="rId26"/>
    <p:sldId id="313" r:id="rId27"/>
    <p:sldId id="314" r:id="rId28"/>
    <p:sldId id="315" r:id="rId29"/>
    <p:sldId id="301" r:id="rId30"/>
    <p:sldId id="310" r:id="rId31"/>
    <p:sldId id="286" r:id="rId32"/>
    <p:sldId id="306" r:id="rId33"/>
    <p:sldId id="311" r:id="rId34"/>
    <p:sldId id="330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E08"/>
    <a:srgbClr val="B92D14"/>
    <a:srgbClr val="35759D"/>
    <a:srgbClr val="35B19D"/>
    <a:srgbClr val="000000"/>
    <a:srgbClr val="FFFF00"/>
    <a:srgbClr val="491403"/>
    <a:srgbClr val="3A1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15" autoAdjust="0"/>
    <p:restoredTop sz="95596" autoAdjust="0"/>
  </p:normalViewPr>
  <p:slideViewPr>
    <p:cSldViewPr>
      <p:cViewPr>
        <p:scale>
          <a:sx n="95" d="100"/>
          <a:sy n="95" d="100"/>
        </p:scale>
        <p:origin x="-65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75;&#1091;&#1083;&#1080;&#1103;\&#1051;&#1080;&#1089;&#1090;%20Microsoft%20Excel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bg2">
                    <a:lumMod val="75000"/>
                  </a:schemeClr>
                </a:solidFill>
              </a:rPr>
              <a:t>Профессиональное образование специалистов учреждения</a:t>
            </a:r>
          </a:p>
        </c:rich>
      </c:tx>
      <c:layout>
        <c:manualLayout>
          <c:xMode val="edge"/>
          <c:yMode val="edge"/>
          <c:x val="9.3230381809428567E-3"/>
          <c:y val="2.5604512411533935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4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Лист4!$D$5:$D$7</c:f>
              <c:strCache>
                <c:ptCount val="3"/>
                <c:pt idx="0">
                  <c:v>ВЫСШЕЕ ПРОФЕССИОНАЛЬНОЕ ОБРАЗОВАНИЕ</c:v>
                </c:pt>
                <c:pt idx="1">
                  <c:v>СРЕДНЕЕ ПРОФЕССИОНАЛЬНОЕ ОБРАЗОВАНИЕ</c:v>
                </c:pt>
                <c:pt idx="2">
                  <c:v>НАЧАЛЬНОЕ ПРОФЕССИОНАЛЬНОЕ ОБРАЗОВАНИЕ</c:v>
                </c:pt>
              </c:strCache>
            </c:strRef>
          </c:cat>
          <c:val>
            <c:numRef>
              <c:f>Лист4!$E$5:$E$7</c:f>
              <c:numCache>
                <c:formatCode>0%</c:formatCode>
                <c:ptCount val="3"/>
                <c:pt idx="0">
                  <c:v>0.81</c:v>
                </c:pt>
                <c:pt idx="1">
                  <c:v>0.12000000000000002</c:v>
                </c:pt>
                <c:pt idx="2">
                  <c:v>7.0000000000000034E-2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1390973615017685"/>
          <c:y val="0.25584113026480548"/>
          <c:w val="0.38609027392702788"/>
          <c:h val="0.549089993887750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863EDC-125E-493F-B1B6-EB4AEFFAD6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77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2425FF-B9BE-444B-9031-20700A8B8342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4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3EDC-125E-493F-B1B6-EB4AEFFAD6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181600"/>
            <a:ext cx="7543800" cy="70485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791200"/>
            <a:ext cx="7543800" cy="6858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43650" y="381000"/>
            <a:ext cx="1962150" cy="6019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734050" cy="6019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33600"/>
            <a:ext cx="7315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924944"/>
            <a:ext cx="4929190" cy="1857388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СПб ГБУ </a:t>
            </a:r>
            <a:b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«Социально-реабилитационный </a:t>
            </a:r>
            <a:b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центр для несовершеннолетних «Прометей»</a:t>
            </a:r>
            <a:b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941168"/>
            <a:ext cx="7543800" cy="1800200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accent1">
                    <a:lumMod val="50000"/>
                  </a:schemeClr>
                </a:solidFill>
              </a:rPr>
              <a:t>ОТЧЕТ</a:t>
            </a:r>
            <a:r>
              <a:rPr lang="ru-RU" b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ОБ ИТОГАХ ФИНАНСОВО-ХОЗЯЙСТВЕННОЙ ДЕЯТЕЛЬНОСТИ УЧРЕЖДЕНИЯ ЗА 2016 ГОД</a:t>
            </a:r>
          </a:p>
          <a:p>
            <a:pPr algn="ctr"/>
            <a:endParaRPr lang="ru-RU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987824" y="476672"/>
            <a:ext cx="3744416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0"/>
            <a:ext cx="3941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chemeClr val="bg2">
                    <a:lumMod val="75000"/>
                  </a:schemeClr>
                </a:solidFill>
              </a:rPr>
              <a:t>Государственное задание</a:t>
            </a:r>
            <a:endParaRPr lang="ru-RU" sz="22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280920" cy="4752528"/>
          </a:xfrm>
          <a:prstGeom prst="rect">
            <a:avLst/>
          </a:prstGeom>
          <a:noFill/>
        </p:spPr>
      </p:pic>
      <p:sp>
        <p:nvSpPr>
          <p:cNvPr id="188417" name="Rectangle 1"/>
          <p:cNvSpPr>
            <a:spLocks noChangeArrowheads="1"/>
          </p:cNvSpPr>
          <p:nvPr/>
        </p:nvSpPr>
        <p:spPr bwMode="auto">
          <a:xfrm>
            <a:off x="755576" y="1484784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2016 году было оказан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187 083 социальных услуг, из них: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gray">
          <a:xfrm>
            <a:off x="-11430" y="2017714"/>
            <a:ext cx="9155430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5"/>
          <p:cNvGrpSpPr>
            <a:grpSpLocks/>
          </p:cNvGrpSpPr>
          <p:nvPr/>
        </p:nvGrpSpPr>
        <p:grpSpPr bwMode="auto">
          <a:xfrm>
            <a:off x="179512" y="1196752"/>
            <a:ext cx="3024336" cy="5184576"/>
            <a:chOff x="720" y="1296"/>
            <a:chExt cx="1367" cy="2542"/>
          </a:xfrm>
        </p:grpSpPr>
        <p:sp>
          <p:nvSpPr>
            <p:cNvPr id="600116" name="AutoShape 52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17" name="AutoShape 53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18" name="AutoShape 54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19" name="AutoShape 55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0" name="AutoShape 56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1" name="AutoShape 57"/>
            <p:cNvSpPr>
              <a:spLocks noChangeArrowheads="1"/>
            </p:cNvSpPr>
            <p:nvPr/>
          </p:nvSpPr>
          <p:spPr bwMode="gray">
            <a:xfrm>
              <a:off x="752" y="3305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58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600123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0124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0125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0126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0127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600128" name="Text Box 64"/>
            <p:cNvSpPr txBox="1">
              <a:spLocks noChangeArrowheads="1"/>
            </p:cNvSpPr>
            <p:nvPr/>
          </p:nvSpPr>
          <p:spPr bwMode="gray">
            <a:xfrm>
              <a:off x="1276" y="1354"/>
              <a:ext cx="161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2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600129" name="Text Box 65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endParaRPr lang="en-US" sz="1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4" name="Group 96"/>
          <p:cNvGrpSpPr>
            <a:grpSpLocks/>
          </p:cNvGrpSpPr>
          <p:nvPr/>
        </p:nvGrpSpPr>
        <p:grpSpPr bwMode="auto">
          <a:xfrm>
            <a:off x="3275856" y="1196752"/>
            <a:ext cx="2808312" cy="5256584"/>
            <a:chOff x="2208" y="1296"/>
            <a:chExt cx="1365" cy="2542"/>
          </a:xfrm>
        </p:grpSpPr>
        <p:sp>
          <p:nvSpPr>
            <p:cNvPr id="600131" name="AutoShape 67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66AF35"/>
                </a:gs>
                <a:gs pos="100000">
                  <a:srgbClr val="588D3D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2" name="AutoShape 68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99D8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3" name="AutoShape 69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D844"/>
                </a:gs>
                <a:gs pos="100000">
                  <a:srgbClr val="99D844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4" name="AutoShape 70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D844">
                    <a:gamma/>
                    <a:tint val="33333"/>
                    <a:invGamma/>
                  </a:srgbClr>
                </a:gs>
                <a:gs pos="100000">
                  <a:srgbClr val="99D84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5" name="Oval 71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0136" name="Oval 72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600137" name="Oval 73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600138" name="Oval 74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600139" name="Oval 75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600140" name="Text Box 76"/>
            <p:cNvSpPr txBox="1">
              <a:spLocks noChangeArrowheads="1"/>
            </p:cNvSpPr>
            <p:nvPr/>
          </p:nvSpPr>
          <p:spPr bwMode="gray">
            <a:xfrm>
              <a:off x="2764" y="1354"/>
              <a:ext cx="17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2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600141" name="Text Box 77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endParaRPr lang="en-US" sz="1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600142" name="AutoShape 78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43" name="AutoShape 79"/>
            <p:cNvSpPr>
              <a:spLocks noChangeArrowheads="1"/>
            </p:cNvSpPr>
            <p:nvPr/>
          </p:nvSpPr>
          <p:spPr bwMode="gray">
            <a:xfrm>
              <a:off x="2238" y="3305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97"/>
          <p:cNvGrpSpPr>
            <a:grpSpLocks/>
          </p:cNvGrpSpPr>
          <p:nvPr/>
        </p:nvGrpSpPr>
        <p:grpSpPr bwMode="auto">
          <a:xfrm>
            <a:off x="6217869" y="1165434"/>
            <a:ext cx="2843808" cy="5256584"/>
            <a:chOff x="3692" y="1296"/>
            <a:chExt cx="1367" cy="2542"/>
          </a:xfrm>
        </p:grpSpPr>
        <p:sp>
          <p:nvSpPr>
            <p:cNvPr id="600145" name="AutoShape 81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C16237"/>
                </a:gs>
                <a:gs pos="100000">
                  <a:srgbClr val="AB4E4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46" name="AutoShape 82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8B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47" name="AutoShape 83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8B65"/>
                </a:gs>
                <a:gs pos="100000">
                  <a:srgbClr val="E98B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48" name="AutoShape 84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8B65">
                    <a:gamma/>
                    <a:tint val="33333"/>
                    <a:invGamma/>
                  </a:srgbClr>
                </a:gs>
                <a:gs pos="100000">
                  <a:srgbClr val="E98B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85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600150" name="Oval 8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0151" name="Oval 8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0152" name="Oval 8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0153" name="Oval 8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0154" name="Oval 9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600155" name="Text Box 91"/>
            <p:cNvSpPr txBox="1">
              <a:spLocks noChangeArrowheads="1"/>
            </p:cNvSpPr>
            <p:nvPr/>
          </p:nvSpPr>
          <p:spPr bwMode="gray">
            <a:xfrm>
              <a:off x="4252" y="1354"/>
              <a:ext cx="171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2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600156" name="Text Box 92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endParaRPr lang="en-US" sz="1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600157" name="AutoShape 93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58" name="AutoShape 94"/>
            <p:cNvSpPr>
              <a:spLocks noChangeArrowheads="1"/>
            </p:cNvSpPr>
            <p:nvPr/>
          </p:nvSpPr>
          <p:spPr bwMode="gray">
            <a:xfrm>
              <a:off x="3720" y="3305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251520" y="1988840"/>
            <a:ext cx="2880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Интеллектуальное развитие в  норме - 22% воспитанников; снижение учебной мотивации у 78%. 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2016 году 65% несовершеннолетних обучались в специализированных школах 7, 8 вида.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276118" y="2189341"/>
            <a:ext cx="2699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10 % воспитанников имеют инвалидность по психиатрии,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54 % - состоят на учете в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психоневрологичес-ком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диспансере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4" name="Прямоугольник 53"/>
          <p:cNvSpPr/>
          <p:nvPr/>
        </p:nvSpPr>
        <p:spPr bwMode="auto">
          <a:xfrm>
            <a:off x="2843808" y="476672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347864" y="2132856"/>
            <a:ext cx="25922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Противоправные действия совершали 32% подростков, 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85% пробовали спиртные напитки, 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91%  курили,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73% совершали самовольные уходы из дома.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71800" y="0"/>
            <a:ext cx="3954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Контингент воспитанников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843808" y="620688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0"/>
            <a:ext cx="3726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Художественно-эстетическое направление</a:t>
            </a:r>
            <a:endParaRPr lang="ru-RU" sz="1600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Рисунок 6" descr="dsc_0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5976664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0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212975"/>
            <a:ext cx="5409424" cy="3596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84168" y="2132856"/>
            <a:ext cx="2880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14.05.2016 г. для воспитанников и их родителей прошел мастер-класс рисование маслом на тему: «Счастье моей семьи». 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573016"/>
            <a:ext cx="2952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19.04.2016 г. в рамках театральной студии воспитанники «СРЦН «Прометей» представили ученикам 2 «Б» класса ГБОУ СОШ № 354 Московского района (ул. Взлетная, д. 5, к. 1) постановку  о вреде табака на сюжет русской народной сказки  «Колобок».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0"/>
            <a:ext cx="3726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Художественно-эстетическое направление</a:t>
            </a:r>
            <a:endParaRPr lang="ru-RU" sz="16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843808" y="620688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Рисунок 8" descr="dsc_3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47896" cy="2564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_3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5311" y="2636912"/>
            <a:ext cx="2718689" cy="4076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3707904" y="5157192"/>
            <a:ext cx="31683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22.12.2016г.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новогоднее мероприятие «Новогодние приключения в сказочной стране».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dsc_31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60848"/>
            <a:ext cx="3924654" cy="2617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_31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836712"/>
            <a:ext cx="2574673" cy="3860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_30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149080"/>
            <a:ext cx="4063950" cy="2708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843808" y="620688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Спортивно-оздоровительное</a:t>
            </a:r>
          </a:p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 направление</a:t>
            </a:r>
            <a:endParaRPr lang="ru-RU" sz="16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5517232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18.02.2016 г.  турнир по боулингу среди подростков, посвященный Дню Защитника Отечества – 23 февраля. 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Рисунок 5" descr="i0su-j7cpu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2851706"/>
            <a:ext cx="2160241" cy="3837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3968" y="1052736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02.10.2016 г. ежегодный Туристический слет, проводимый «Витязями Санкт-Петербурга» 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Рисунок 7" descr="tur._slet_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988840"/>
            <a:ext cx="4320480" cy="2872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tur._slet_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24255"/>
            <a:ext cx="3995936" cy="2656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tur._slet_(1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907164"/>
            <a:ext cx="4427984" cy="2950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5558" y="35913"/>
            <a:ext cx="3870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Культурно-образовательное </a:t>
            </a:r>
          </a:p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направление</a:t>
            </a:r>
            <a:endParaRPr lang="ru-RU" sz="16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843808" y="620688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6574" y="5975607"/>
            <a:ext cx="2934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31.03.2016 г. поэтический вечер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42502" y="1938104"/>
            <a:ext cx="29168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21.05.2016 г.  VI Благотворительный «Северный бал», который проводился в Российском Этнографическом музее Санкт-Петербурга (ул. Инженерная, дом 4).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Рисунок 7" descr="s._b_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81926" cy="27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._b_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1470" y="1916832"/>
            <a:ext cx="4495106" cy="2989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._b_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818443"/>
            <a:ext cx="4572000" cy="3039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_0640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8300" y="4221088"/>
            <a:ext cx="3164099" cy="2103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0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Общественно-патриотическое</a:t>
            </a:r>
          </a:p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 направление</a:t>
            </a:r>
            <a:endParaRPr lang="ru-RU" sz="16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843808" y="620688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581128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22.08.2016 г. торжественное мероприятие, посвященное Дню Государственного флага Российской Федерации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Рисунок 8" descr="dsc_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5090101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en_pozhilogo_cheloveka_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7093" y="3212976"/>
            <a:ext cx="5091939" cy="3385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251764" y="1844824"/>
            <a:ext cx="3851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01.10.2016 г. социальная акция поздравлений «Чтоб чувства добрые согрели», посвященная Международному  </a:t>
            </a:r>
            <a:r>
              <a:rPr lang="ru-RU" sz="1400" b="1" i="1" dirty="0" smtClean="0">
                <a:solidFill>
                  <a:schemeClr val="bg2">
                    <a:lumMod val="75000"/>
                  </a:schemeClr>
                </a:solidFill>
              </a:rPr>
              <a:t>Дню  пожилых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 людей 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843808" y="620688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0"/>
            <a:ext cx="379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Психолого-коммуникативное</a:t>
            </a:r>
          </a:p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 направление </a:t>
            </a:r>
            <a:endParaRPr lang="ru-RU" sz="16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Рисунок 4" descr="li6a641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64812" cy="2618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boln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692696"/>
            <a:ext cx="2311394" cy="3356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1988840"/>
            <a:ext cx="4067569" cy="2703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03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96952"/>
            <a:ext cx="2567186" cy="386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ekarny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4009056"/>
            <a:ext cx="4283968" cy="2848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843808" y="620688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08720"/>
            <a:ext cx="5949280" cy="5949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8104" y="573325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Состав воспитанников, состоявших на учете в ОДН сократился на 50%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3356992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73% воспитанников по окончании сроков пребывания были менее склонны к обвинениям в адрес родных и самообвинениям.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1196752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100 % воспитанников посещают образовательные учреждения.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077072"/>
            <a:ext cx="29158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Состав воспитанников, досрочно возвращенных в семью с положительным результатом реабилитации в 2016 году из СРЦН, увеличился на 31% от общего количества.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7784" y="0"/>
            <a:ext cx="4084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Динамика социальной реабилитации</a:t>
            </a:r>
          </a:p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 воспитанников</a:t>
            </a:r>
            <a:endParaRPr lang="ru-RU" sz="16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843808" y="620688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1621" y="0"/>
            <a:ext cx="2754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Встречи с зарубежными</a:t>
            </a:r>
          </a:p>
          <a:p>
            <a:pPr algn="ctr"/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 коллегами</a:t>
            </a:r>
            <a:endParaRPr lang="ru-RU" sz="16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44824"/>
            <a:ext cx="7540651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gray">
          <a:xfrm>
            <a:off x="251520" y="2017714"/>
            <a:ext cx="9155430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1520" y="2924944"/>
            <a:ext cx="3836615" cy="3671664"/>
            <a:chOff x="672" y="1344"/>
            <a:chExt cx="2130" cy="1968"/>
          </a:xfrm>
        </p:grpSpPr>
        <p:sp>
          <p:nvSpPr>
            <p:cNvPr id="498691" name="AutoShape 3"/>
            <p:cNvSpPr>
              <a:spLocks noChangeArrowheads="1"/>
            </p:cNvSpPr>
            <p:nvPr/>
          </p:nvSpPr>
          <p:spPr bwMode="gray">
            <a:xfrm>
              <a:off x="672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CCECFF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7099E2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304" y="1344"/>
              <a:ext cx="498" cy="1245"/>
              <a:chOff x="2304" y="1344"/>
              <a:chExt cx="498" cy="1245"/>
            </a:xfrm>
          </p:grpSpPr>
          <p:sp>
            <p:nvSpPr>
              <p:cNvPr id="498693" name="Freeform 5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694" name="Freeform 6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8695" name="Rectangle 7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061368" cy="1092090"/>
          </a:xfrm>
          <a:noFill/>
          <a:ln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1800" b="1" i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В </a:t>
            </a:r>
            <a:r>
              <a:rPr lang="ru-RU" sz="1800" b="1" i="1" dirty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соответствии с ФЗ №442 « Об основах социального обслуживания граждан в  Российской Федерации» от 28.12.2013г. на базе СПб ГБУ «СРЦН « Прометей»  существуют две формы социального обслуживания</a:t>
            </a:r>
            <a:endParaRPr lang="en-US" sz="18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8696" name="Text Box 8"/>
          <p:cNvSpPr txBox="1">
            <a:spLocks noChangeArrowheads="1"/>
          </p:cNvSpPr>
          <p:nvPr/>
        </p:nvSpPr>
        <p:spPr bwMode="gray">
          <a:xfrm>
            <a:off x="467544" y="4365104"/>
            <a:ext cx="2438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Стационарная форма: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Круглосуточное пребывание детей.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35 койко-мест</a:t>
            </a:r>
          </a:p>
          <a:p>
            <a:pPr algn="ctr"/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427984" y="2924944"/>
            <a:ext cx="3888432" cy="3697449"/>
            <a:chOff x="2880" y="1344"/>
            <a:chExt cx="2126" cy="1968"/>
          </a:xfrm>
        </p:grpSpPr>
        <p:sp>
          <p:nvSpPr>
            <p:cNvPr id="498698" name="AutoShape 10"/>
            <p:cNvSpPr>
              <a:spLocks noChangeArrowheads="1"/>
            </p:cNvSpPr>
            <p:nvPr/>
          </p:nvSpPr>
          <p:spPr bwMode="gray">
            <a:xfrm>
              <a:off x="2894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D8F4BE">
                    <a:gamma/>
                    <a:tint val="0"/>
                    <a:invGamma/>
                  </a:srgbClr>
                </a:gs>
                <a:gs pos="100000">
                  <a:srgbClr val="D8F4BE"/>
                </a:gs>
              </a:gsLst>
              <a:lin ang="2700000" scaled="1"/>
            </a:gradFill>
            <a:ln w="50800">
              <a:solidFill>
                <a:srgbClr val="44988C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699" name="Text Box 11"/>
            <p:cNvSpPr txBox="1">
              <a:spLocks noChangeArrowheads="1"/>
            </p:cNvSpPr>
            <p:nvPr/>
          </p:nvSpPr>
          <p:spPr bwMode="gray">
            <a:xfrm>
              <a:off x="3330" y="2017"/>
              <a:ext cx="1676" cy="1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2">
                      <a:lumMod val="75000"/>
                    </a:schemeClr>
                  </a:solidFill>
                </a:rPr>
                <a:t>Полустационарная форма:</a:t>
              </a:r>
            </a:p>
            <a:p>
              <a:pPr algn="l"/>
              <a:r>
                <a:rPr lang="ru-RU" sz="1600" b="1" dirty="0" smtClean="0">
                  <a:solidFill>
                    <a:schemeClr val="bg2">
                      <a:lumMod val="75000"/>
                    </a:schemeClr>
                  </a:solidFill>
                </a:rPr>
                <a:t>Период пребывания до 4 часов, свыше 4-х часов</a:t>
              </a:r>
            </a:p>
            <a:p>
              <a:pPr algn="l"/>
              <a:r>
                <a:rPr lang="ru-RU" sz="1600" b="1" dirty="0" smtClean="0">
                  <a:solidFill>
                    <a:schemeClr val="bg2">
                      <a:lumMod val="75000"/>
                    </a:schemeClr>
                  </a:solidFill>
                </a:rPr>
                <a:t>Рассчитана на 25 человек.</a:t>
              </a:r>
            </a:p>
            <a:p>
              <a:pPr algn="l"/>
              <a:endParaRPr lang="ru-RU" b="1" dirty="0" smtClean="0">
                <a:solidFill>
                  <a:schemeClr val="bg2">
                    <a:lumMod val="75000"/>
                  </a:schemeClr>
                </a:solidFill>
              </a:endParaRPr>
            </a:p>
            <a:p>
              <a:pPr algn="l"/>
              <a:endParaRPr lang="ru-RU" sz="1600" b="1" dirty="0" smtClean="0">
                <a:solidFill>
                  <a:schemeClr val="bg2">
                    <a:lumMod val="75000"/>
                  </a:schemeClr>
                </a:solidFill>
              </a:endParaRPr>
            </a:p>
            <a:p>
              <a:pPr algn="l"/>
              <a:endParaRPr lang="en-US" sz="16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880" y="1344"/>
              <a:ext cx="498" cy="1245"/>
              <a:chOff x="2880" y="1344"/>
              <a:chExt cx="498" cy="1245"/>
            </a:xfrm>
          </p:grpSpPr>
          <p:sp>
            <p:nvSpPr>
              <p:cNvPr id="498701" name="Freeform 13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702" name="Freeform 14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" name="Прямоугольник 20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3131840" y="476672"/>
            <a:ext cx="3600400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1840" y="0"/>
            <a:ext cx="3625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Формы обслуживания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843808" y="476672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Рисунок 5" descr="bezopasnyy_goro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64049">
            <a:off x="223180" y="1120775"/>
            <a:ext cx="4902611" cy="360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oderzhan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88679">
            <a:off x="3345136" y="2732080"/>
            <a:ext cx="5113211" cy="357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419872" y="79945"/>
            <a:ext cx="2638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Методические пособия</a:t>
            </a:r>
            <a:endParaRPr lang="ru-RU" sz="16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0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bg2">
                    <a:lumMod val="75000"/>
                  </a:schemeClr>
                </a:solidFill>
              </a:rPr>
              <a:t>Р</a:t>
            </a:r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абота </a:t>
            </a:r>
            <a:r>
              <a:rPr lang="ru-RU" sz="1600" b="1" i="1" dirty="0">
                <a:solidFill>
                  <a:schemeClr val="bg2">
                    <a:lumMod val="75000"/>
                  </a:schemeClr>
                </a:solidFill>
              </a:rPr>
              <a:t>с негосударственными организациями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6206" y="2636912"/>
            <a:ext cx="3087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Общественная организация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 «Общее дело»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Рисунок 6" descr="dsc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060848"/>
            <a:ext cx="4104456" cy="2729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AM_08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79912" cy="2834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275856" y="1196752"/>
            <a:ext cx="2843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Совет Ветеранов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2955" y="6519446"/>
            <a:ext cx="28410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Детский «Музей варежки»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Рисунок 12" descr="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933056"/>
            <a:ext cx="4514866" cy="2708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0" y="6273225"/>
            <a:ext cx="3491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 «Спортивный центр «Физкультура и здоровье» 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5" name="Рисунок 14" descr="futbol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49080"/>
            <a:ext cx="3576650" cy="2384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 bwMode="auto">
          <a:xfrm>
            <a:off x="6732240" y="0"/>
            <a:ext cx="2411760" cy="76470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3131840" y="548680"/>
            <a:ext cx="3600400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843808" y="476672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528017" cy="525922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71800" y="0"/>
            <a:ext cx="402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75000"/>
                  </a:schemeClr>
                </a:solidFill>
              </a:rPr>
              <a:t>Бюджетное финансирование</a:t>
            </a:r>
            <a:endParaRPr lang="ru-RU" sz="2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9144000" cy="55446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843808" y="476672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0"/>
            <a:ext cx="3626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75000"/>
                  </a:schemeClr>
                </a:solidFill>
              </a:rPr>
              <a:t>Государственные закупки</a:t>
            </a:r>
            <a:endParaRPr lang="ru-RU" sz="2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8525460" cy="5157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995936" y="620688"/>
            <a:ext cx="2736304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988840"/>
            <a:ext cx="4093881" cy="4093881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6516216" y="2060848"/>
            <a:ext cx="2353895" cy="2849"/>
          </a:xfrm>
          <a:prstGeom prst="line">
            <a:avLst/>
          </a:prstGeom>
          <a:ln>
            <a:solidFill>
              <a:srgbClr val="B5B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5796136" y="2060848"/>
            <a:ext cx="697182" cy="792088"/>
          </a:xfrm>
          <a:prstGeom prst="line">
            <a:avLst/>
          </a:prstGeom>
          <a:ln>
            <a:solidFill>
              <a:srgbClr val="B5B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6216" y="2132856"/>
            <a:ext cx="245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92,5 штатные единицы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004048" y="5733256"/>
            <a:ext cx="0" cy="68015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5004048" y="6381328"/>
            <a:ext cx="3555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64088" y="5949280"/>
            <a:ext cx="304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72 % основной персонал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179512" y="1340768"/>
            <a:ext cx="3483726" cy="0"/>
          </a:xfrm>
          <a:prstGeom prst="line">
            <a:avLst/>
          </a:prstGeom>
          <a:ln>
            <a:solidFill>
              <a:srgbClr val="00B9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635896" y="1340768"/>
            <a:ext cx="360040" cy="648072"/>
          </a:xfrm>
          <a:prstGeom prst="line">
            <a:avLst/>
          </a:prstGeom>
          <a:ln>
            <a:solidFill>
              <a:srgbClr val="00B9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5536" y="148478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10 % управленческий персонал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2771800" y="5013176"/>
            <a:ext cx="160900" cy="1224136"/>
          </a:xfrm>
          <a:prstGeom prst="line">
            <a:avLst/>
          </a:prstGeom>
          <a:ln>
            <a:solidFill>
              <a:srgbClr val="526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251520" y="6237312"/>
            <a:ext cx="2516842" cy="1910"/>
          </a:xfrm>
          <a:prstGeom prst="line">
            <a:avLst/>
          </a:prstGeom>
          <a:ln>
            <a:solidFill>
              <a:srgbClr val="526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79512" y="537321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18 % вспомогательный персонал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38" y="-40322"/>
            <a:ext cx="39751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851920" y="620688"/>
            <a:ext cx="2880320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53888650"/>
              </p:ext>
            </p:extLst>
          </p:nvPr>
        </p:nvGraphicFramePr>
        <p:xfrm>
          <a:off x="323528" y="1124744"/>
          <a:ext cx="820891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39751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835696" y="620688"/>
            <a:ext cx="4896544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1764" r="1765" b="2353"/>
          <a:stretch/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4008" y="1340768"/>
            <a:ext cx="2915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Возрастной состав персонала:</a:t>
            </a:r>
          </a:p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 до 30 лет – 17%, </a:t>
            </a:r>
          </a:p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 от 31 до 50 лет – 60 %,   </a:t>
            </a:r>
          </a:p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 свыше 50 лет – 23 %. 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4581128"/>
            <a:ext cx="2232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Годовая среднесписочная численность – </a:t>
            </a:r>
          </a:p>
          <a:p>
            <a:pPr lvl="0"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78 человек 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1969" name="Rectangle 1"/>
          <p:cNvSpPr>
            <a:spLocks noChangeArrowheads="1"/>
          </p:cNvSpPr>
          <p:nvPr/>
        </p:nvSpPr>
        <p:spPr bwMode="auto">
          <a:xfrm>
            <a:off x="0" y="805060"/>
            <a:ext cx="2627784" cy="312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сотрудника имеют ученые степени кандидатов наук,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4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человека высшую квалификационную категорию, </a:t>
            </a:r>
          </a:p>
          <a:p>
            <a:pPr lvl="0" algn="just">
              <a:buFont typeface="Wingdings" pitchFamily="2" charset="2"/>
              <a:buChar char="ü"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10-первую</a:t>
            </a: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квалификационную категорию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lvl="0" algn="just">
              <a:buFont typeface="Wingdings" pitchFamily="2" charset="2"/>
              <a:buChar char="ü"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2-вторую</a:t>
            </a: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квалификационную категорию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44522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Укомплектованность по состоянию на 1.01.2017г. составляет 85% 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915816" y="12737"/>
            <a:ext cx="3970784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2000" b="1" i="1" kern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Кадровая политика</a:t>
            </a:r>
            <a:endParaRPr lang="ru-RU" sz="2000" i="1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83671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491880" y="620688"/>
            <a:ext cx="3240360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15816" y="12737"/>
            <a:ext cx="3970784" cy="715963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Кадровая политика</a:t>
            </a:r>
            <a:endParaRPr lang="ru-RU" sz="2000" i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3"/>
            <a:ext cx="8424936" cy="48965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3857621" y="1632895"/>
            <a:ext cx="4530803" cy="468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251520" y="2852936"/>
            <a:ext cx="3456384" cy="10772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22.03.2016 – ГУ МЧС России по Санкт-Петербургу отдел надзорной деятельности Московского района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251520" y="4149080"/>
            <a:ext cx="3570126" cy="10772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22.03.2016 – Отдел социальной защиты населения Администрации Московского района.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323528" y="5301208"/>
            <a:ext cx="3456384" cy="132343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25.07.2016 – Комиссия по проведению проверок социально-реабилитационных центров для несовершеннолетних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843808" y="476672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0"/>
            <a:ext cx="166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Проверки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170080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11.03.2016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Местная администрация Муниципального округа Пулковский меридиан.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27784" y="908720"/>
            <a:ext cx="4932040" cy="2304256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находящиеся в социально-опасном положении,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оставшиеся без попечения родителей, 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испытывающие трудности в социальной адаптации,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при наличии внутрисемейного конфликта или насилия в семье,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при отсутствии работы, средств существования у родителей,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при иных обстоятельствах, которые могут быть признаны ухудшающими или способными ухудшить условия жизнедеятельности ребенка. </a:t>
            </a:r>
          </a:p>
          <a:p>
            <a:pPr lvl="0" algn="just"/>
            <a:endParaRPr lang="ru-RU" sz="16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СПБ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Прометей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131840" y="476672"/>
            <a:ext cx="3600400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есовершеннолетние: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7944" y="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Клиенты 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Рисунок 8" descr="DSC_0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83768" cy="3723043"/>
          </a:xfrm>
          <a:prstGeom prst="rect">
            <a:avLst/>
          </a:prstGeom>
        </p:spPr>
      </p:pic>
      <p:pic>
        <p:nvPicPr>
          <p:cNvPr id="12" name="Рисунок 11" descr="DSC_1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31825"/>
            <a:ext cx="2483768" cy="3726175"/>
          </a:xfrm>
          <a:prstGeom prst="rect">
            <a:avLst/>
          </a:prstGeom>
        </p:spPr>
      </p:pic>
      <p:pic>
        <p:nvPicPr>
          <p:cNvPr id="13" name="Рисунок 12" descr="futbo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4221088"/>
            <a:ext cx="3955369" cy="2636912"/>
          </a:xfrm>
          <a:prstGeom prst="rect">
            <a:avLst/>
          </a:prstGeom>
        </p:spPr>
      </p:pic>
      <p:pic>
        <p:nvPicPr>
          <p:cNvPr id="14" name="Рисунок 13" descr="DSC_15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8078" y="4221088"/>
            <a:ext cx="3955922" cy="2636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3857621" y="1260530"/>
            <a:ext cx="4890844" cy="50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395536" y="1484784"/>
            <a:ext cx="3312368" cy="206210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25.08.2016 Общественный совет по проведению независимой оценки качества работы организаций, оказывающих социальные услуги в сфере социального обслуживания населения.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395536" y="5301208"/>
            <a:ext cx="3384376" cy="83099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13.12.2016 – Прокуратура Московского района Санкт-Петербурга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843808" y="476672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0"/>
            <a:ext cx="166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Проверки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3717032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    14.09.2016  Местная администрация Муниципального округа Пулковский меридиан плановая проверка 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988840"/>
            <a:ext cx="3673243" cy="367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251520" y="836712"/>
            <a:ext cx="3460666" cy="1512168"/>
          </a:xfrm>
          <a:prstGeom prst="wedgeRoundRectCallout">
            <a:avLst>
              <a:gd name="adj1" fmla="val 58513"/>
              <a:gd name="adj2" fmla="val 7310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5508104" y="980728"/>
            <a:ext cx="3265399" cy="1512168"/>
          </a:xfrm>
          <a:prstGeom prst="wedgeRoundRectCallout">
            <a:avLst>
              <a:gd name="adj1" fmla="val -47681"/>
              <a:gd name="adj2" fmla="val 81355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Специалистами учреждения были опубликованы методические пособия и монографии </a:t>
            </a:r>
            <a:endParaRPr lang="ru-RU" sz="1600" b="1" dirty="0"/>
          </a:p>
        </p:txBody>
      </p:sp>
      <p:sp>
        <p:nvSpPr>
          <p:cNvPr id="37" name="Скругленная прямоугольная выноска 36"/>
          <p:cNvSpPr/>
          <p:nvPr/>
        </p:nvSpPr>
        <p:spPr>
          <a:xfrm>
            <a:off x="5429256" y="5589240"/>
            <a:ext cx="3460096" cy="1110775"/>
          </a:xfrm>
          <a:prstGeom prst="wedgeRoundRectCallout">
            <a:avLst>
              <a:gd name="adj1" fmla="val -41048"/>
              <a:gd name="adj2" fmla="val -98126"/>
              <a:gd name="adj3" fmla="val 16667"/>
            </a:avLst>
          </a:prstGeom>
          <a:solidFill>
            <a:srgbClr val="FF6C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ая прямоугольная выноска 37"/>
          <p:cNvSpPr/>
          <p:nvPr/>
        </p:nvSpPr>
        <p:spPr>
          <a:xfrm>
            <a:off x="214282" y="4653325"/>
            <a:ext cx="3351434" cy="1583987"/>
          </a:xfrm>
          <a:prstGeom prst="wedgeRoundRectCallout">
            <a:avLst>
              <a:gd name="adj1" fmla="val 34108"/>
              <a:gd name="adj2" fmla="val -8188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Продолжена работа по обеспечению доступности здания для </a:t>
            </a:r>
            <a:r>
              <a:rPr lang="ru-RU" sz="1600" b="1" dirty="0" err="1" smtClean="0"/>
              <a:t>маломобильных</a:t>
            </a:r>
            <a:r>
              <a:rPr lang="ru-RU" sz="1600" b="1" dirty="0" smtClean="0"/>
              <a:t> групп населения</a:t>
            </a:r>
            <a:endParaRPr lang="ru-RU" sz="16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508104" y="5733256"/>
            <a:ext cx="3357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Усовершенствована комплексная система безопасности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617844" y="476672"/>
            <a:ext cx="4114396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7844" y="23948"/>
            <a:ext cx="4114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Достижения учреждения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7937" name="Rectangle 1"/>
          <p:cNvSpPr>
            <a:spLocks noChangeArrowheads="1"/>
          </p:cNvSpPr>
          <p:nvPr/>
        </p:nvSpPr>
        <p:spPr bwMode="auto">
          <a:xfrm>
            <a:off x="323528" y="898704"/>
            <a:ext cx="324036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По результатам проведения в 2016 году независимой оценки качества работы СПб ГБУ «СРЦН «Прометей», среди социаль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о-реабилитационных центров Санкт-Петербурга , стал лучшим.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>
            <a:spLocks noChangeArrowheads="1"/>
          </p:cNvSpPr>
          <p:nvPr/>
        </p:nvSpPr>
        <p:spPr bwMode="gray">
          <a:xfrm>
            <a:off x="0" y="2017714"/>
            <a:ext cx="9155430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4416"/>
          <p:cNvGrpSpPr>
            <a:grpSpLocks/>
          </p:cNvGrpSpPr>
          <p:nvPr/>
        </p:nvGrpSpPr>
        <p:grpSpPr bwMode="auto">
          <a:xfrm>
            <a:off x="0" y="1484784"/>
            <a:ext cx="8892480" cy="4968552"/>
            <a:chOff x="116" y="890"/>
            <a:chExt cx="5440" cy="2628"/>
          </a:xfrm>
        </p:grpSpPr>
        <p:sp>
          <p:nvSpPr>
            <p:cNvPr id="25916" name="Line 4412"/>
            <p:cNvSpPr>
              <a:spLocks noChangeShapeType="1"/>
            </p:cNvSpPr>
            <p:nvPr/>
          </p:nvSpPr>
          <p:spPr bwMode="auto">
            <a:xfrm>
              <a:off x="2554" y="2692"/>
              <a:ext cx="2571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25842" name="Line 4338"/>
            <p:cNvSpPr>
              <a:spLocks noChangeShapeType="1"/>
            </p:cNvSpPr>
            <p:nvPr/>
          </p:nvSpPr>
          <p:spPr bwMode="auto">
            <a:xfrm flipH="1">
              <a:off x="741" y="2175"/>
              <a:ext cx="368" cy="662"/>
            </a:xfrm>
            <a:prstGeom prst="line">
              <a:avLst/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25841" name="Line 4337"/>
            <p:cNvSpPr>
              <a:spLocks noChangeShapeType="1"/>
            </p:cNvSpPr>
            <p:nvPr/>
          </p:nvSpPr>
          <p:spPr bwMode="auto">
            <a:xfrm>
              <a:off x="2489" y="2247"/>
              <a:ext cx="370" cy="668"/>
            </a:xfrm>
            <a:prstGeom prst="line">
              <a:avLst/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25818" name="Freeform 4314"/>
            <p:cNvSpPr>
              <a:spLocks/>
            </p:cNvSpPr>
            <p:nvPr/>
          </p:nvSpPr>
          <p:spPr bwMode="auto">
            <a:xfrm>
              <a:off x="1741" y="8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19" name="Rectangle 4315"/>
            <p:cNvSpPr>
              <a:spLocks noChangeArrowheads="1"/>
            </p:cNvSpPr>
            <p:nvPr/>
          </p:nvSpPr>
          <p:spPr bwMode="auto">
            <a:xfrm>
              <a:off x="1442" y="1099"/>
              <a:ext cx="1" cy="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20" name="Rectangle 4316"/>
            <p:cNvSpPr>
              <a:spLocks noChangeArrowheads="1"/>
            </p:cNvSpPr>
            <p:nvPr/>
          </p:nvSpPr>
          <p:spPr bwMode="auto">
            <a:xfrm>
              <a:off x="1442" y="1099"/>
              <a:ext cx="1" cy="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21" name="Freeform 4317"/>
            <p:cNvSpPr>
              <a:spLocks/>
            </p:cNvSpPr>
            <p:nvPr/>
          </p:nvSpPr>
          <p:spPr bwMode="auto">
            <a:xfrm>
              <a:off x="1442" y="1099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24" name="Freeform 4320"/>
            <p:cNvSpPr>
              <a:spLocks/>
            </p:cNvSpPr>
            <p:nvPr/>
          </p:nvSpPr>
          <p:spPr bwMode="auto">
            <a:xfrm>
              <a:off x="116" y="2967"/>
              <a:ext cx="2649" cy="551"/>
            </a:xfrm>
            <a:custGeom>
              <a:avLst/>
              <a:gdLst>
                <a:gd name="T0" fmla="*/ 352 w 3085"/>
                <a:gd name="T1" fmla="*/ 0 h 642"/>
                <a:gd name="T2" fmla="*/ 0 w 3085"/>
                <a:gd name="T3" fmla="*/ 642 h 642"/>
                <a:gd name="T4" fmla="*/ 1544 w 3085"/>
                <a:gd name="T5" fmla="*/ 642 h 642"/>
                <a:gd name="T6" fmla="*/ 1544 w 3085"/>
                <a:gd name="T7" fmla="*/ 642 h 642"/>
                <a:gd name="T8" fmla="*/ 3085 w 3085"/>
                <a:gd name="T9" fmla="*/ 642 h 642"/>
                <a:gd name="T10" fmla="*/ 2734 w 3085"/>
                <a:gd name="T11" fmla="*/ 0 h 642"/>
                <a:gd name="T12" fmla="*/ 352 w 3085"/>
                <a:gd name="T13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5" h="642">
                  <a:moveTo>
                    <a:pt x="352" y="0"/>
                  </a:moveTo>
                  <a:lnTo>
                    <a:pt x="0" y="642"/>
                  </a:lnTo>
                  <a:lnTo>
                    <a:pt x="1544" y="642"/>
                  </a:lnTo>
                  <a:lnTo>
                    <a:pt x="1544" y="642"/>
                  </a:lnTo>
                  <a:lnTo>
                    <a:pt x="3085" y="642"/>
                  </a:lnTo>
                  <a:lnTo>
                    <a:pt x="2734" y="0"/>
                  </a:lnTo>
                  <a:lnTo>
                    <a:pt x="352" y="0"/>
                  </a:ln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28" name="Freeform 4324"/>
            <p:cNvSpPr>
              <a:spLocks/>
            </p:cNvSpPr>
            <p:nvPr/>
          </p:nvSpPr>
          <p:spPr bwMode="auto">
            <a:xfrm>
              <a:off x="423" y="2793"/>
              <a:ext cx="2383" cy="174"/>
            </a:xfrm>
            <a:custGeom>
              <a:avLst/>
              <a:gdLst>
                <a:gd name="T0" fmla="*/ 394 w 2776"/>
                <a:gd name="T1" fmla="*/ 0 h 202"/>
                <a:gd name="T2" fmla="*/ 0 w 2776"/>
                <a:gd name="T3" fmla="*/ 202 h 202"/>
                <a:gd name="T4" fmla="*/ 2382 w 2776"/>
                <a:gd name="T5" fmla="*/ 202 h 202"/>
                <a:gd name="T6" fmla="*/ 2776 w 2776"/>
                <a:gd name="T7" fmla="*/ 0 h 202"/>
                <a:gd name="T8" fmla="*/ 394 w 2776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6" h="202">
                  <a:moveTo>
                    <a:pt x="394" y="0"/>
                  </a:moveTo>
                  <a:lnTo>
                    <a:pt x="0" y="202"/>
                  </a:lnTo>
                  <a:lnTo>
                    <a:pt x="2382" y="202"/>
                  </a:lnTo>
                  <a:lnTo>
                    <a:pt x="2776" y="0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DC8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29" name="Freeform 4325"/>
            <p:cNvSpPr>
              <a:spLocks/>
            </p:cNvSpPr>
            <p:nvPr/>
          </p:nvSpPr>
          <p:spPr bwMode="auto">
            <a:xfrm>
              <a:off x="2463" y="2793"/>
              <a:ext cx="641" cy="725"/>
            </a:xfrm>
            <a:custGeom>
              <a:avLst/>
              <a:gdLst>
                <a:gd name="T0" fmla="*/ 394 w 746"/>
                <a:gd name="T1" fmla="*/ 0 h 844"/>
                <a:gd name="T2" fmla="*/ 394 w 746"/>
                <a:gd name="T3" fmla="*/ 0 h 844"/>
                <a:gd name="T4" fmla="*/ 0 w 746"/>
                <a:gd name="T5" fmla="*/ 202 h 844"/>
                <a:gd name="T6" fmla="*/ 0 w 746"/>
                <a:gd name="T7" fmla="*/ 202 h 844"/>
                <a:gd name="T8" fmla="*/ 351 w 746"/>
                <a:gd name="T9" fmla="*/ 844 h 844"/>
                <a:gd name="T10" fmla="*/ 746 w 746"/>
                <a:gd name="T11" fmla="*/ 641 h 844"/>
                <a:gd name="T12" fmla="*/ 394 w 746"/>
                <a:gd name="T13" fmla="*/ 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844">
                  <a:moveTo>
                    <a:pt x="394" y="0"/>
                  </a:moveTo>
                  <a:lnTo>
                    <a:pt x="394" y="0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351" y="844"/>
                  </a:lnTo>
                  <a:lnTo>
                    <a:pt x="746" y="641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39" name="Line 4335"/>
            <p:cNvSpPr>
              <a:spLocks noChangeShapeType="1"/>
            </p:cNvSpPr>
            <p:nvPr/>
          </p:nvSpPr>
          <p:spPr bwMode="auto">
            <a:xfrm flipH="1">
              <a:off x="426" y="2387"/>
              <a:ext cx="325" cy="589"/>
            </a:xfrm>
            <a:prstGeom prst="line">
              <a:avLst/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25840" name="Line 4336"/>
            <p:cNvSpPr>
              <a:spLocks noChangeShapeType="1"/>
            </p:cNvSpPr>
            <p:nvPr/>
          </p:nvSpPr>
          <p:spPr bwMode="auto">
            <a:xfrm>
              <a:off x="2157" y="2387"/>
              <a:ext cx="318" cy="589"/>
            </a:xfrm>
            <a:prstGeom prst="line">
              <a:avLst/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25823" name="Freeform 4319"/>
            <p:cNvSpPr>
              <a:spLocks/>
            </p:cNvSpPr>
            <p:nvPr/>
          </p:nvSpPr>
          <p:spPr bwMode="auto">
            <a:xfrm>
              <a:off x="622" y="2124"/>
              <a:ext cx="1637" cy="471"/>
            </a:xfrm>
            <a:custGeom>
              <a:avLst/>
              <a:gdLst>
                <a:gd name="T0" fmla="*/ 1607 w 1907"/>
                <a:gd name="T1" fmla="*/ 0 h 549"/>
                <a:gd name="T2" fmla="*/ 300 w 1907"/>
                <a:gd name="T3" fmla="*/ 0 h 549"/>
                <a:gd name="T4" fmla="*/ 0 w 1907"/>
                <a:gd name="T5" fmla="*/ 549 h 549"/>
                <a:gd name="T6" fmla="*/ 1907 w 1907"/>
                <a:gd name="T7" fmla="*/ 549 h 549"/>
                <a:gd name="T8" fmla="*/ 1607 w 1907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49">
                  <a:moveTo>
                    <a:pt x="1607" y="0"/>
                  </a:moveTo>
                  <a:lnTo>
                    <a:pt x="300" y="0"/>
                  </a:lnTo>
                  <a:lnTo>
                    <a:pt x="0" y="549"/>
                  </a:lnTo>
                  <a:lnTo>
                    <a:pt x="1907" y="549"/>
                  </a:lnTo>
                  <a:lnTo>
                    <a:pt x="1607" y="0"/>
                  </a:lnTo>
                  <a:close/>
                </a:path>
              </a:pathLst>
            </a:custGeom>
            <a:gradFill rotWithShape="1">
              <a:gsLst>
                <a:gs pos="0">
                  <a:srgbClr val="C1FF13"/>
                </a:gs>
                <a:gs pos="100000">
                  <a:srgbClr val="00B2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26" name="Freeform 4322"/>
            <p:cNvSpPr>
              <a:spLocks/>
            </p:cNvSpPr>
            <p:nvPr/>
          </p:nvSpPr>
          <p:spPr bwMode="auto">
            <a:xfrm>
              <a:off x="879" y="1950"/>
              <a:ext cx="1460" cy="174"/>
            </a:xfrm>
            <a:custGeom>
              <a:avLst/>
              <a:gdLst>
                <a:gd name="T0" fmla="*/ 395 w 1700"/>
                <a:gd name="T1" fmla="*/ 0 h 202"/>
                <a:gd name="T2" fmla="*/ 0 w 1700"/>
                <a:gd name="T3" fmla="*/ 202 h 202"/>
                <a:gd name="T4" fmla="*/ 1306 w 1700"/>
                <a:gd name="T5" fmla="*/ 202 h 202"/>
                <a:gd name="T6" fmla="*/ 1700 w 1700"/>
                <a:gd name="T7" fmla="*/ 0 h 202"/>
                <a:gd name="T8" fmla="*/ 395 w 1700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0" h="202">
                  <a:moveTo>
                    <a:pt x="395" y="0"/>
                  </a:moveTo>
                  <a:lnTo>
                    <a:pt x="0" y="202"/>
                  </a:lnTo>
                  <a:lnTo>
                    <a:pt x="1306" y="202"/>
                  </a:lnTo>
                  <a:lnTo>
                    <a:pt x="1700" y="0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7D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33996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27" name="Freeform 4323"/>
            <p:cNvSpPr>
              <a:spLocks/>
            </p:cNvSpPr>
            <p:nvPr/>
          </p:nvSpPr>
          <p:spPr bwMode="auto">
            <a:xfrm>
              <a:off x="2001" y="1950"/>
              <a:ext cx="597" cy="645"/>
            </a:xfrm>
            <a:custGeom>
              <a:avLst/>
              <a:gdLst>
                <a:gd name="T0" fmla="*/ 396 w 696"/>
                <a:gd name="T1" fmla="*/ 0 h 751"/>
                <a:gd name="T2" fmla="*/ 394 w 696"/>
                <a:gd name="T3" fmla="*/ 0 h 751"/>
                <a:gd name="T4" fmla="*/ 0 w 696"/>
                <a:gd name="T5" fmla="*/ 202 h 751"/>
                <a:gd name="T6" fmla="*/ 1 w 696"/>
                <a:gd name="T7" fmla="*/ 202 h 751"/>
                <a:gd name="T8" fmla="*/ 301 w 696"/>
                <a:gd name="T9" fmla="*/ 751 h 751"/>
                <a:gd name="T10" fmla="*/ 696 w 696"/>
                <a:gd name="T11" fmla="*/ 549 h 751"/>
                <a:gd name="T12" fmla="*/ 396 w 696"/>
                <a:gd name="T13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751">
                  <a:moveTo>
                    <a:pt x="396" y="0"/>
                  </a:moveTo>
                  <a:lnTo>
                    <a:pt x="394" y="0"/>
                  </a:lnTo>
                  <a:lnTo>
                    <a:pt x="0" y="202"/>
                  </a:lnTo>
                  <a:lnTo>
                    <a:pt x="1" y="202"/>
                  </a:lnTo>
                  <a:lnTo>
                    <a:pt x="301" y="751"/>
                  </a:lnTo>
                  <a:lnTo>
                    <a:pt x="696" y="549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4333"/>
            <p:cNvGrpSpPr>
              <a:grpSpLocks/>
            </p:cNvGrpSpPr>
            <p:nvPr/>
          </p:nvGrpSpPr>
          <p:grpSpPr bwMode="auto">
            <a:xfrm>
              <a:off x="887" y="1545"/>
              <a:ext cx="1434" cy="574"/>
              <a:chOff x="1020" y="1545"/>
              <a:chExt cx="1434" cy="574"/>
            </a:xfrm>
          </p:grpSpPr>
          <p:sp>
            <p:nvSpPr>
              <p:cNvPr id="25831" name="Line 4327"/>
              <p:cNvSpPr>
                <a:spLocks noChangeShapeType="1"/>
              </p:cNvSpPr>
              <p:nvPr/>
            </p:nvSpPr>
            <p:spPr bwMode="auto">
              <a:xfrm flipH="1">
                <a:off x="1020" y="1706"/>
                <a:ext cx="227" cy="409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5832" name="Line 4328"/>
              <p:cNvSpPr>
                <a:spLocks noChangeShapeType="1"/>
              </p:cNvSpPr>
              <p:nvPr/>
            </p:nvSpPr>
            <p:spPr bwMode="auto">
              <a:xfrm>
                <a:off x="1927" y="1706"/>
                <a:ext cx="209" cy="413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5834" name="Line 4330"/>
              <p:cNvSpPr>
                <a:spLocks noChangeShapeType="1"/>
              </p:cNvSpPr>
              <p:nvPr/>
            </p:nvSpPr>
            <p:spPr bwMode="auto">
              <a:xfrm>
                <a:off x="2245" y="1545"/>
                <a:ext cx="209" cy="413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5836" name="Line 4332"/>
              <p:cNvSpPr>
                <a:spLocks noChangeShapeType="1"/>
              </p:cNvSpPr>
              <p:nvPr/>
            </p:nvSpPr>
            <p:spPr bwMode="auto">
              <a:xfrm flipH="1">
                <a:off x="1344" y="1558"/>
                <a:ext cx="227" cy="409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sp>
          <p:nvSpPr>
            <p:cNvPr id="25822" name="Freeform 4318"/>
            <p:cNvSpPr>
              <a:spLocks/>
            </p:cNvSpPr>
            <p:nvPr/>
          </p:nvSpPr>
          <p:spPr bwMode="auto">
            <a:xfrm>
              <a:off x="1442" y="926"/>
              <a:ext cx="695" cy="826"/>
            </a:xfrm>
            <a:custGeom>
              <a:avLst/>
              <a:gdLst>
                <a:gd name="T0" fmla="*/ 810 w 810"/>
                <a:gd name="T1" fmla="*/ 760 h 962"/>
                <a:gd name="T2" fmla="*/ 394 w 810"/>
                <a:gd name="T3" fmla="*/ 0 h 962"/>
                <a:gd name="T4" fmla="*/ 0 w 810"/>
                <a:gd name="T5" fmla="*/ 202 h 962"/>
                <a:gd name="T6" fmla="*/ 417 w 810"/>
                <a:gd name="T7" fmla="*/ 962 h 962"/>
                <a:gd name="T8" fmla="*/ 810 w 810"/>
                <a:gd name="T9" fmla="*/ 760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962">
                  <a:moveTo>
                    <a:pt x="810" y="760"/>
                  </a:moveTo>
                  <a:lnTo>
                    <a:pt x="394" y="0"/>
                  </a:lnTo>
                  <a:lnTo>
                    <a:pt x="0" y="202"/>
                  </a:lnTo>
                  <a:lnTo>
                    <a:pt x="417" y="962"/>
                  </a:lnTo>
                  <a:lnTo>
                    <a:pt x="810" y="76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3366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25" name="Freeform 4321"/>
            <p:cNvSpPr>
              <a:spLocks/>
            </p:cNvSpPr>
            <p:nvPr/>
          </p:nvSpPr>
          <p:spPr bwMode="auto">
            <a:xfrm>
              <a:off x="1083" y="1099"/>
              <a:ext cx="717" cy="653"/>
            </a:xfrm>
            <a:custGeom>
              <a:avLst/>
              <a:gdLst>
                <a:gd name="T0" fmla="*/ 418 w 835"/>
                <a:gd name="T1" fmla="*/ 0 h 760"/>
                <a:gd name="T2" fmla="*/ 0 w 835"/>
                <a:gd name="T3" fmla="*/ 760 h 760"/>
                <a:gd name="T4" fmla="*/ 835 w 835"/>
                <a:gd name="T5" fmla="*/ 760 h 760"/>
                <a:gd name="T6" fmla="*/ 418 w 835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5" h="760">
                  <a:moveTo>
                    <a:pt x="418" y="0"/>
                  </a:moveTo>
                  <a:lnTo>
                    <a:pt x="0" y="760"/>
                  </a:lnTo>
                  <a:lnTo>
                    <a:pt x="835" y="760"/>
                  </a:lnTo>
                  <a:lnTo>
                    <a:pt x="418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00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51" name="Line 4347"/>
            <p:cNvSpPr>
              <a:spLocks noChangeShapeType="1"/>
            </p:cNvSpPr>
            <p:nvPr/>
          </p:nvSpPr>
          <p:spPr bwMode="auto">
            <a:xfrm>
              <a:off x="1839" y="1298"/>
              <a:ext cx="771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25858" name="Line 4354"/>
            <p:cNvSpPr>
              <a:spLocks noChangeShapeType="1"/>
            </p:cNvSpPr>
            <p:nvPr/>
          </p:nvSpPr>
          <p:spPr bwMode="auto">
            <a:xfrm>
              <a:off x="2316" y="2228"/>
              <a:ext cx="771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25860" name="Line 4356"/>
            <p:cNvSpPr>
              <a:spLocks noChangeShapeType="1"/>
            </p:cNvSpPr>
            <p:nvPr/>
          </p:nvSpPr>
          <p:spPr bwMode="auto">
            <a:xfrm>
              <a:off x="2792" y="3158"/>
              <a:ext cx="771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grpSp>
          <p:nvGrpSpPr>
            <p:cNvPr id="6" name="Group 4395"/>
            <p:cNvGrpSpPr>
              <a:grpSpLocks/>
            </p:cNvGrpSpPr>
            <p:nvPr/>
          </p:nvGrpSpPr>
          <p:grpSpPr bwMode="auto">
            <a:xfrm>
              <a:off x="2565" y="1277"/>
              <a:ext cx="2042" cy="168"/>
              <a:chOff x="3016" y="1051"/>
              <a:chExt cx="2042" cy="168"/>
            </a:xfrm>
          </p:grpSpPr>
          <p:sp>
            <p:nvSpPr>
              <p:cNvPr id="25885" name="Rectangle 4381"/>
              <p:cNvSpPr>
                <a:spLocks noChangeArrowheads="1"/>
              </p:cNvSpPr>
              <p:nvPr/>
            </p:nvSpPr>
            <p:spPr bwMode="auto">
              <a:xfrm>
                <a:off x="3016" y="1078"/>
                <a:ext cx="121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 eaLnBrk="1" latinLnBrk="1" hangingPunct="1">
                  <a:buFont typeface="바탕" pitchFamily="18" charset="-127"/>
                  <a:buNone/>
                  <a:tabLst>
                    <a:tab pos="482600" algn="l"/>
                  </a:tabLst>
                </a:pPr>
                <a:endParaRPr lang="en-US" altLang="ko-KR" sz="800" b="0" dirty="0">
                  <a:solidFill>
                    <a:schemeClr val="bg2"/>
                  </a:solidFill>
                  <a:latin typeface="돋움" pitchFamily="50" charset="-127"/>
                  <a:cs typeface="Arial" charset="0"/>
                </a:endParaRPr>
              </a:p>
            </p:txBody>
          </p:sp>
          <p:grpSp>
            <p:nvGrpSpPr>
              <p:cNvPr id="7" name="Group 4388"/>
              <p:cNvGrpSpPr>
                <a:grpSpLocks/>
              </p:cNvGrpSpPr>
              <p:nvPr/>
            </p:nvGrpSpPr>
            <p:grpSpPr bwMode="auto">
              <a:xfrm>
                <a:off x="3081" y="1051"/>
                <a:ext cx="1977" cy="45"/>
                <a:chOff x="3081" y="1051"/>
                <a:chExt cx="1977" cy="45"/>
              </a:xfrm>
            </p:grpSpPr>
            <p:sp>
              <p:nvSpPr>
                <p:cNvPr id="25889" name="Rectangle 4385"/>
                <p:cNvSpPr>
                  <a:spLocks noChangeArrowheads="1"/>
                </p:cNvSpPr>
                <p:nvPr/>
              </p:nvSpPr>
              <p:spPr bwMode="auto">
                <a:xfrm>
                  <a:off x="3606" y="1051"/>
                  <a:ext cx="1452" cy="4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25888" name="Rectangle 4384"/>
                <p:cNvSpPr>
                  <a:spLocks noChangeArrowheads="1"/>
                </p:cNvSpPr>
                <p:nvPr/>
              </p:nvSpPr>
              <p:spPr bwMode="auto">
                <a:xfrm>
                  <a:off x="3081" y="1051"/>
                  <a:ext cx="1387" cy="45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4396"/>
            <p:cNvGrpSpPr>
              <a:grpSpLocks/>
            </p:cNvGrpSpPr>
            <p:nvPr/>
          </p:nvGrpSpPr>
          <p:grpSpPr bwMode="auto">
            <a:xfrm>
              <a:off x="3059" y="2205"/>
              <a:ext cx="2033" cy="176"/>
              <a:chOff x="3419" y="2205"/>
              <a:chExt cx="2033" cy="176"/>
            </a:xfrm>
          </p:grpSpPr>
          <p:sp>
            <p:nvSpPr>
              <p:cNvPr id="25887" name="Rectangle 4383"/>
              <p:cNvSpPr>
                <a:spLocks noChangeArrowheads="1"/>
              </p:cNvSpPr>
              <p:nvPr/>
            </p:nvSpPr>
            <p:spPr bwMode="auto">
              <a:xfrm>
                <a:off x="3419" y="2240"/>
                <a:ext cx="121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 eaLnBrk="1" latinLnBrk="1" hangingPunct="1"/>
                <a:endParaRPr lang="en-US" altLang="ko-KR" sz="800" b="0" dirty="0">
                  <a:solidFill>
                    <a:schemeClr val="bg2"/>
                  </a:solidFill>
                  <a:latin typeface="돋움" pitchFamily="50" charset="-127"/>
                  <a:cs typeface="Arial" charset="0"/>
                </a:endParaRPr>
              </a:p>
            </p:txBody>
          </p:sp>
          <p:grpSp>
            <p:nvGrpSpPr>
              <p:cNvPr id="9" name="Group 4389"/>
              <p:cNvGrpSpPr>
                <a:grpSpLocks/>
              </p:cNvGrpSpPr>
              <p:nvPr/>
            </p:nvGrpSpPr>
            <p:grpSpPr bwMode="auto">
              <a:xfrm>
                <a:off x="3475" y="2205"/>
                <a:ext cx="1977" cy="45"/>
                <a:chOff x="3081" y="1051"/>
                <a:chExt cx="1977" cy="45"/>
              </a:xfrm>
            </p:grpSpPr>
            <p:sp>
              <p:nvSpPr>
                <p:cNvPr id="25894" name="Rectangle 4390"/>
                <p:cNvSpPr>
                  <a:spLocks noChangeArrowheads="1"/>
                </p:cNvSpPr>
                <p:nvPr/>
              </p:nvSpPr>
              <p:spPr bwMode="auto">
                <a:xfrm>
                  <a:off x="3606" y="1051"/>
                  <a:ext cx="1452" cy="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25895" name="Rectangle 4391"/>
                <p:cNvSpPr>
                  <a:spLocks noChangeArrowheads="1"/>
                </p:cNvSpPr>
                <p:nvPr/>
              </p:nvSpPr>
              <p:spPr bwMode="auto">
                <a:xfrm>
                  <a:off x="3081" y="1051"/>
                  <a:ext cx="1387" cy="45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" name="Group 4397"/>
            <p:cNvGrpSpPr>
              <a:grpSpLocks/>
            </p:cNvGrpSpPr>
            <p:nvPr/>
          </p:nvGrpSpPr>
          <p:grpSpPr bwMode="auto">
            <a:xfrm>
              <a:off x="3523" y="3137"/>
              <a:ext cx="2033" cy="177"/>
              <a:chOff x="3419" y="2205"/>
              <a:chExt cx="2033" cy="177"/>
            </a:xfrm>
          </p:grpSpPr>
          <p:sp>
            <p:nvSpPr>
              <p:cNvPr id="25903" name="Rectangle 4399"/>
              <p:cNvSpPr>
                <a:spLocks noChangeArrowheads="1"/>
              </p:cNvSpPr>
              <p:nvPr/>
            </p:nvSpPr>
            <p:spPr bwMode="auto">
              <a:xfrm>
                <a:off x="3419" y="2241"/>
                <a:ext cx="121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 eaLnBrk="1" latinLnBrk="1" hangingPunct="1"/>
                <a:endParaRPr lang="en-US" altLang="ko-KR" sz="800" b="0" dirty="0">
                  <a:solidFill>
                    <a:schemeClr val="bg2"/>
                  </a:solidFill>
                  <a:latin typeface="돋움" pitchFamily="50" charset="-127"/>
                  <a:cs typeface="Arial" charset="0"/>
                </a:endParaRPr>
              </a:p>
            </p:txBody>
          </p:sp>
          <p:grpSp>
            <p:nvGrpSpPr>
              <p:cNvPr id="11" name="Group 4400"/>
              <p:cNvGrpSpPr>
                <a:grpSpLocks/>
              </p:cNvGrpSpPr>
              <p:nvPr/>
            </p:nvGrpSpPr>
            <p:grpSpPr bwMode="auto">
              <a:xfrm>
                <a:off x="3475" y="2205"/>
                <a:ext cx="1977" cy="45"/>
                <a:chOff x="3081" y="1051"/>
                <a:chExt cx="1977" cy="45"/>
              </a:xfrm>
            </p:grpSpPr>
            <p:sp>
              <p:nvSpPr>
                <p:cNvPr id="25905" name="Rectangle 4401"/>
                <p:cNvSpPr>
                  <a:spLocks noChangeArrowheads="1"/>
                </p:cNvSpPr>
                <p:nvPr/>
              </p:nvSpPr>
              <p:spPr bwMode="auto">
                <a:xfrm>
                  <a:off x="3606" y="1051"/>
                  <a:ext cx="1452" cy="45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25906" name="Rectangle 4402"/>
                <p:cNvSpPr>
                  <a:spLocks noChangeArrowheads="1"/>
                </p:cNvSpPr>
                <p:nvPr/>
              </p:nvSpPr>
              <p:spPr bwMode="auto">
                <a:xfrm>
                  <a:off x="3081" y="1051"/>
                  <a:ext cx="1387" cy="45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5857" name="Line 4353"/>
            <p:cNvSpPr>
              <a:spLocks noChangeShapeType="1"/>
            </p:cNvSpPr>
            <p:nvPr/>
          </p:nvSpPr>
          <p:spPr bwMode="auto">
            <a:xfrm>
              <a:off x="2064" y="1752"/>
              <a:ext cx="2571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076182" y="4099462"/>
            <a:ext cx="5040560" cy="73866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Благоустройство земельного участка с целью организации физкультурных и оздоровительных площадок.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4427984" y="4287578"/>
            <a:ext cx="4392488" cy="30777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/>
            <a:r>
              <a:rPr lang="ru-RU" sz="1400" b="1" dirty="0" smtClean="0"/>
              <a:t>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</p:txBody>
      </p:sp>
      <p:sp>
        <p:nvSpPr>
          <p:cNvPr id="60" name="Прямоугольник 59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61" name="Прямоугольник 60"/>
          <p:cNvSpPr/>
          <p:nvPr/>
        </p:nvSpPr>
        <p:spPr bwMode="auto">
          <a:xfrm>
            <a:off x="2843808" y="476672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43808" y="0"/>
            <a:ext cx="3613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75000"/>
                  </a:schemeClr>
                </a:solidFill>
              </a:rPr>
              <a:t>Перспективы учреждения</a:t>
            </a:r>
            <a:endParaRPr lang="ru-RU" sz="2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491880" y="2348880"/>
            <a:ext cx="5652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Открытие нового отделения для несовершеннолетних, оказавшихся в трудной жизненной ситуации или социально-опасном положении в возрасте от 3 до 7 лет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843808" y="476672"/>
            <a:ext cx="3888432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0"/>
            <a:ext cx="3647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Проблема учреждения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62880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Оформление земельного участка, находящегося в государственной собственности, расположенного по адресу: Санкт-Петербург, улица Пилотов, д.32, лит.А, в безвозмездное срочное пользование.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9" name="Gruppieren 1"/>
          <p:cNvGrpSpPr/>
          <p:nvPr/>
        </p:nvGrpSpPr>
        <p:grpSpPr>
          <a:xfrm>
            <a:off x="3563888" y="1484784"/>
            <a:ext cx="5401989" cy="5139662"/>
            <a:chOff x="4471511" y="1296628"/>
            <a:chExt cx="4321869" cy="4419582"/>
          </a:xfrm>
          <a:effectLst>
            <a:outerShdw blurRad="215900" dir="18900000" sy="23000" kx="-1200000" algn="bl" rotWithShape="0">
              <a:prstClr val="black">
                <a:alpha val="19000"/>
              </a:prstClr>
            </a:outerShdw>
          </a:effectLst>
        </p:grpSpPr>
        <p:sp>
          <p:nvSpPr>
            <p:cNvPr id="10" name="_color1"/>
            <p:cNvSpPr>
              <a:spLocks/>
            </p:cNvSpPr>
            <p:nvPr/>
          </p:nvSpPr>
          <p:spPr bwMode="gray">
            <a:xfrm rot="18900000">
              <a:off x="6367570" y="2326893"/>
              <a:ext cx="2425810" cy="1945863"/>
            </a:xfrm>
            <a:custGeom>
              <a:avLst/>
              <a:gdLst/>
              <a:ahLst/>
              <a:cxnLst>
                <a:cxn ang="0">
                  <a:pos x="447" y="448"/>
                </a:cxn>
                <a:cxn ang="0">
                  <a:pos x="891" y="448"/>
                </a:cxn>
                <a:cxn ang="0">
                  <a:pos x="891" y="448"/>
                </a:cxn>
                <a:cxn ang="0">
                  <a:pos x="893" y="448"/>
                </a:cxn>
                <a:cxn ang="0">
                  <a:pos x="975" y="366"/>
                </a:cxn>
                <a:cxn ang="0">
                  <a:pos x="951" y="308"/>
                </a:cxn>
                <a:cxn ang="0">
                  <a:pos x="920" y="201"/>
                </a:cxn>
                <a:cxn ang="0">
                  <a:pos x="1121" y="0"/>
                </a:cxn>
                <a:cxn ang="0">
                  <a:pos x="1323" y="201"/>
                </a:cxn>
                <a:cxn ang="0">
                  <a:pos x="1289" y="312"/>
                </a:cxn>
                <a:cxn ang="0">
                  <a:pos x="1270" y="366"/>
                </a:cxn>
                <a:cxn ang="0">
                  <a:pos x="1335" y="446"/>
                </a:cxn>
                <a:cxn ang="0">
                  <a:pos x="1352" y="448"/>
                </a:cxn>
                <a:cxn ang="0">
                  <a:pos x="1798" y="448"/>
                </a:cxn>
                <a:cxn ang="0">
                  <a:pos x="1798" y="894"/>
                </a:cxn>
                <a:cxn ang="0">
                  <a:pos x="1798" y="894"/>
                </a:cxn>
                <a:cxn ang="0">
                  <a:pos x="1798" y="895"/>
                </a:cxn>
                <a:cxn ang="0">
                  <a:pos x="1799" y="908"/>
                </a:cxn>
                <a:cxn ang="0">
                  <a:pos x="1880" y="977"/>
                </a:cxn>
                <a:cxn ang="0">
                  <a:pos x="1938" y="953"/>
                </a:cxn>
                <a:cxn ang="0">
                  <a:pos x="2044" y="923"/>
                </a:cxn>
                <a:cxn ang="0">
                  <a:pos x="2245" y="1124"/>
                </a:cxn>
                <a:cxn ang="0">
                  <a:pos x="2044" y="1325"/>
                </a:cxn>
                <a:cxn ang="0">
                  <a:pos x="1933" y="1292"/>
                </a:cxn>
                <a:cxn ang="0">
                  <a:pos x="1880" y="1272"/>
                </a:cxn>
                <a:cxn ang="0">
                  <a:pos x="1799" y="1338"/>
                </a:cxn>
                <a:cxn ang="0">
                  <a:pos x="1799" y="1341"/>
                </a:cxn>
                <a:cxn ang="0">
                  <a:pos x="1798" y="1354"/>
                </a:cxn>
                <a:cxn ang="0">
                  <a:pos x="1798" y="1800"/>
                </a:cxn>
                <a:cxn ang="0">
                  <a:pos x="1352" y="1800"/>
                </a:cxn>
                <a:cxn ang="0">
                  <a:pos x="1335" y="1799"/>
                </a:cxn>
                <a:cxn ang="0">
                  <a:pos x="1270" y="1718"/>
                </a:cxn>
                <a:cxn ang="0">
                  <a:pos x="1290" y="1665"/>
                </a:cxn>
                <a:cxn ang="0">
                  <a:pos x="1323" y="1554"/>
                </a:cxn>
                <a:cxn ang="0">
                  <a:pos x="1122" y="1352"/>
                </a:cxn>
                <a:cxn ang="0">
                  <a:pos x="920" y="1554"/>
                </a:cxn>
                <a:cxn ang="0">
                  <a:pos x="951" y="1660"/>
                </a:cxn>
                <a:cxn ang="0">
                  <a:pos x="975" y="1718"/>
                </a:cxn>
                <a:cxn ang="0">
                  <a:pos x="893" y="1800"/>
                </a:cxn>
                <a:cxn ang="0">
                  <a:pos x="891" y="1800"/>
                </a:cxn>
                <a:cxn ang="0">
                  <a:pos x="891" y="1800"/>
                </a:cxn>
                <a:cxn ang="0">
                  <a:pos x="447" y="1800"/>
                </a:cxn>
                <a:cxn ang="0">
                  <a:pos x="447" y="1354"/>
                </a:cxn>
                <a:cxn ang="0">
                  <a:pos x="447" y="1354"/>
                </a:cxn>
                <a:cxn ang="0">
                  <a:pos x="447" y="1353"/>
                </a:cxn>
                <a:cxn ang="0">
                  <a:pos x="365" y="1271"/>
                </a:cxn>
                <a:cxn ang="0">
                  <a:pos x="307" y="1295"/>
                </a:cxn>
                <a:cxn ang="0">
                  <a:pos x="201" y="1325"/>
                </a:cxn>
                <a:cxn ang="0">
                  <a:pos x="0" y="1124"/>
                </a:cxn>
                <a:cxn ang="0">
                  <a:pos x="201" y="923"/>
                </a:cxn>
                <a:cxn ang="0">
                  <a:pos x="312" y="956"/>
                </a:cxn>
                <a:cxn ang="0">
                  <a:pos x="365" y="976"/>
                </a:cxn>
                <a:cxn ang="0">
                  <a:pos x="446" y="910"/>
                </a:cxn>
                <a:cxn ang="0">
                  <a:pos x="447" y="894"/>
                </a:cxn>
                <a:cxn ang="0">
                  <a:pos x="447" y="448"/>
                </a:cxn>
              </a:cxnLst>
              <a:rect l="0" t="0" r="r" b="b"/>
              <a:pathLst>
                <a:path w="2245" h="1800">
                  <a:moveTo>
                    <a:pt x="447" y="448"/>
                  </a:moveTo>
                  <a:cubicBezTo>
                    <a:pt x="891" y="448"/>
                    <a:pt x="891" y="448"/>
                    <a:pt x="891" y="448"/>
                  </a:cubicBezTo>
                  <a:cubicBezTo>
                    <a:pt x="891" y="448"/>
                    <a:pt x="891" y="448"/>
                    <a:pt x="891" y="448"/>
                  </a:cubicBezTo>
                  <a:cubicBezTo>
                    <a:pt x="892" y="448"/>
                    <a:pt x="892" y="448"/>
                    <a:pt x="893" y="448"/>
                  </a:cubicBezTo>
                  <a:cubicBezTo>
                    <a:pt x="938" y="448"/>
                    <a:pt x="975" y="411"/>
                    <a:pt x="975" y="366"/>
                  </a:cubicBezTo>
                  <a:cubicBezTo>
                    <a:pt x="975" y="343"/>
                    <a:pt x="965" y="322"/>
                    <a:pt x="951" y="308"/>
                  </a:cubicBezTo>
                  <a:cubicBezTo>
                    <a:pt x="931" y="277"/>
                    <a:pt x="920" y="240"/>
                    <a:pt x="920" y="201"/>
                  </a:cubicBezTo>
                  <a:cubicBezTo>
                    <a:pt x="920" y="90"/>
                    <a:pt x="1010" y="0"/>
                    <a:pt x="1121" y="0"/>
                  </a:cubicBezTo>
                  <a:cubicBezTo>
                    <a:pt x="1233" y="0"/>
                    <a:pt x="1323" y="90"/>
                    <a:pt x="1323" y="201"/>
                  </a:cubicBezTo>
                  <a:cubicBezTo>
                    <a:pt x="1323" y="242"/>
                    <a:pt x="1311" y="280"/>
                    <a:pt x="1289" y="312"/>
                  </a:cubicBezTo>
                  <a:cubicBezTo>
                    <a:pt x="1277" y="326"/>
                    <a:pt x="1270" y="345"/>
                    <a:pt x="1270" y="366"/>
                  </a:cubicBezTo>
                  <a:cubicBezTo>
                    <a:pt x="1270" y="405"/>
                    <a:pt x="1298" y="439"/>
                    <a:pt x="1335" y="446"/>
                  </a:cubicBezTo>
                  <a:cubicBezTo>
                    <a:pt x="1341" y="447"/>
                    <a:pt x="1346" y="448"/>
                    <a:pt x="1352" y="448"/>
                  </a:cubicBezTo>
                  <a:cubicBezTo>
                    <a:pt x="1798" y="448"/>
                    <a:pt x="1798" y="448"/>
                    <a:pt x="1798" y="448"/>
                  </a:cubicBezTo>
                  <a:cubicBezTo>
                    <a:pt x="1798" y="894"/>
                    <a:pt x="1798" y="894"/>
                    <a:pt x="1798" y="894"/>
                  </a:cubicBezTo>
                  <a:cubicBezTo>
                    <a:pt x="1798" y="894"/>
                    <a:pt x="1798" y="894"/>
                    <a:pt x="1798" y="894"/>
                  </a:cubicBezTo>
                  <a:cubicBezTo>
                    <a:pt x="1798" y="894"/>
                    <a:pt x="1798" y="895"/>
                    <a:pt x="1798" y="895"/>
                  </a:cubicBezTo>
                  <a:cubicBezTo>
                    <a:pt x="1798" y="900"/>
                    <a:pt x="1798" y="904"/>
                    <a:pt x="1799" y="908"/>
                  </a:cubicBezTo>
                  <a:cubicBezTo>
                    <a:pt x="1805" y="947"/>
                    <a:pt x="1839" y="977"/>
                    <a:pt x="1880" y="977"/>
                  </a:cubicBezTo>
                  <a:cubicBezTo>
                    <a:pt x="1902" y="977"/>
                    <a:pt x="1923" y="968"/>
                    <a:pt x="1938" y="953"/>
                  </a:cubicBezTo>
                  <a:cubicBezTo>
                    <a:pt x="1969" y="934"/>
                    <a:pt x="2005" y="923"/>
                    <a:pt x="2044" y="923"/>
                  </a:cubicBezTo>
                  <a:cubicBezTo>
                    <a:pt x="2155" y="923"/>
                    <a:pt x="2245" y="1013"/>
                    <a:pt x="2245" y="1124"/>
                  </a:cubicBezTo>
                  <a:cubicBezTo>
                    <a:pt x="2245" y="1235"/>
                    <a:pt x="2155" y="1325"/>
                    <a:pt x="2044" y="1325"/>
                  </a:cubicBezTo>
                  <a:cubicBezTo>
                    <a:pt x="2003" y="1325"/>
                    <a:pt x="1965" y="1313"/>
                    <a:pt x="1933" y="1292"/>
                  </a:cubicBezTo>
                  <a:cubicBezTo>
                    <a:pt x="1919" y="1280"/>
                    <a:pt x="1900" y="1272"/>
                    <a:pt x="1880" y="1272"/>
                  </a:cubicBezTo>
                  <a:cubicBezTo>
                    <a:pt x="1840" y="1272"/>
                    <a:pt x="1807" y="1300"/>
                    <a:pt x="1799" y="1338"/>
                  </a:cubicBezTo>
                  <a:cubicBezTo>
                    <a:pt x="1799" y="1339"/>
                    <a:pt x="1799" y="1340"/>
                    <a:pt x="1799" y="1341"/>
                  </a:cubicBezTo>
                  <a:cubicBezTo>
                    <a:pt x="1798" y="1345"/>
                    <a:pt x="1798" y="1350"/>
                    <a:pt x="1798" y="1354"/>
                  </a:cubicBezTo>
                  <a:cubicBezTo>
                    <a:pt x="1798" y="1800"/>
                    <a:pt x="1798" y="1800"/>
                    <a:pt x="1798" y="1800"/>
                  </a:cubicBezTo>
                  <a:cubicBezTo>
                    <a:pt x="1352" y="1800"/>
                    <a:pt x="1352" y="1800"/>
                    <a:pt x="1352" y="1800"/>
                  </a:cubicBezTo>
                  <a:cubicBezTo>
                    <a:pt x="1346" y="1800"/>
                    <a:pt x="1341" y="1800"/>
                    <a:pt x="1335" y="1799"/>
                  </a:cubicBezTo>
                  <a:cubicBezTo>
                    <a:pt x="1298" y="1791"/>
                    <a:pt x="1270" y="1758"/>
                    <a:pt x="1270" y="1718"/>
                  </a:cubicBezTo>
                  <a:cubicBezTo>
                    <a:pt x="1270" y="1698"/>
                    <a:pt x="1277" y="1679"/>
                    <a:pt x="1290" y="1665"/>
                  </a:cubicBezTo>
                  <a:cubicBezTo>
                    <a:pt x="1311" y="1633"/>
                    <a:pt x="1323" y="1595"/>
                    <a:pt x="1323" y="1554"/>
                  </a:cubicBezTo>
                  <a:cubicBezTo>
                    <a:pt x="1323" y="1443"/>
                    <a:pt x="1233" y="1352"/>
                    <a:pt x="1122" y="1352"/>
                  </a:cubicBezTo>
                  <a:cubicBezTo>
                    <a:pt x="1010" y="1352"/>
                    <a:pt x="920" y="1443"/>
                    <a:pt x="920" y="1554"/>
                  </a:cubicBezTo>
                  <a:cubicBezTo>
                    <a:pt x="920" y="1593"/>
                    <a:pt x="931" y="1629"/>
                    <a:pt x="951" y="1660"/>
                  </a:cubicBezTo>
                  <a:cubicBezTo>
                    <a:pt x="965" y="1675"/>
                    <a:pt x="975" y="1695"/>
                    <a:pt x="975" y="1718"/>
                  </a:cubicBezTo>
                  <a:cubicBezTo>
                    <a:pt x="975" y="1763"/>
                    <a:pt x="938" y="1800"/>
                    <a:pt x="893" y="1800"/>
                  </a:cubicBezTo>
                  <a:cubicBezTo>
                    <a:pt x="892" y="1800"/>
                    <a:pt x="892" y="1800"/>
                    <a:pt x="891" y="1800"/>
                  </a:cubicBezTo>
                  <a:cubicBezTo>
                    <a:pt x="891" y="1800"/>
                    <a:pt x="891" y="1800"/>
                    <a:pt x="891" y="1800"/>
                  </a:cubicBezTo>
                  <a:cubicBezTo>
                    <a:pt x="447" y="1800"/>
                    <a:pt x="447" y="1800"/>
                    <a:pt x="447" y="1800"/>
                  </a:cubicBezTo>
                  <a:cubicBezTo>
                    <a:pt x="447" y="1354"/>
                    <a:pt x="447" y="1354"/>
                    <a:pt x="447" y="1354"/>
                  </a:cubicBezTo>
                  <a:cubicBezTo>
                    <a:pt x="447" y="1354"/>
                    <a:pt x="447" y="1354"/>
                    <a:pt x="447" y="1354"/>
                  </a:cubicBezTo>
                  <a:cubicBezTo>
                    <a:pt x="447" y="1354"/>
                    <a:pt x="447" y="1353"/>
                    <a:pt x="447" y="1353"/>
                  </a:cubicBezTo>
                  <a:cubicBezTo>
                    <a:pt x="447" y="1308"/>
                    <a:pt x="411" y="1271"/>
                    <a:pt x="365" y="1271"/>
                  </a:cubicBezTo>
                  <a:cubicBezTo>
                    <a:pt x="343" y="1271"/>
                    <a:pt x="322" y="1280"/>
                    <a:pt x="307" y="1295"/>
                  </a:cubicBezTo>
                  <a:cubicBezTo>
                    <a:pt x="276" y="1314"/>
                    <a:pt x="240" y="1325"/>
                    <a:pt x="201" y="1325"/>
                  </a:cubicBezTo>
                  <a:cubicBezTo>
                    <a:pt x="90" y="1325"/>
                    <a:pt x="0" y="1235"/>
                    <a:pt x="0" y="1124"/>
                  </a:cubicBezTo>
                  <a:cubicBezTo>
                    <a:pt x="0" y="1013"/>
                    <a:pt x="90" y="923"/>
                    <a:pt x="201" y="923"/>
                  </a:cubicBezTo>
                  <a:cubicBezTo>
                    <a:pt x="242" y="923"/>
                    <a:pt x="280" y="935"/>
                    <a:pt x="312" y="956"/>
                  </a:cubicBezTo>
                  <a:cubicBezTo>
                    <a:pt x="326" y="968"/>
                    <a:pt x="345" y="976"/>
                    <a:pt x="365" y="976"/>
                  </a:cubicBezTo>
                  <a:cubicBezTo>
                    <a:pt x="405" y="976"/>
                    <a:pt x="438" y="948"/>
                    <a:pt x="446" y="910"/>
                  </a:cubicBezTo>
                  <a:cubicBezTo>
                    <a:pt x="447" y="905"/>
                    <a:pt x="447" y="899"/>
                    <a:pt x="447" y="894"/>
                  </a:cubicBezTo>
                  <a:lnTo>
                    <a:pt x="447" y="4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>
              <a:outerShdw blurRad="127000" dist="63500" dir="2700000" algn="ctr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19050" prstMaterial="matte">
              <a:bevelT w="63500" h="25400" prst="artDeco"/>
              <a:contourClr>
                <a:srgbClr val="FFFFFF"/>
              </a:contourClr>
            </a:sp3d>
          </p:spPr>
          <p:txBody>
            <a:bodyPr lIns="0" tIns="180000" rIns="0" bIns="0" anchor="ctr" anchorCtr="0"/>
            <a:lstStyle/>
            <a:p>
              <a:pPr algn="ctr">
                <a:lnSpc>
                  <a:spcPct val="95000"/>
                </a:lnSpc>
                <a:spcAft>
                  <a:spcPts val="800"/>
                </a:spcAft>
                <a:buClr>
                  <a:srgbClr val="969696"/>
                </a:buClr>
                <a:defRPr/>
              </a:pPr>
              <a:r>
                <a:rPr lang="ru-RU" b="1" dirty="0" smtClean="0">
                  <a:solidFill>
                    <a:srgbClr val="FFFFFF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cs typeface="Arial" charset="0"/>
                </a:rPr>
                <a:t>Участок</a:t>
              </a:r>
              <a:endParaRPr lang="de-DE" sz="2400" b="1" dirty="0">
                <a:solidFill>
                  <a:srgbClr val="FFFF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cs typeface="Arial" charset="0"/>
              </a:endParaRPr>
            </a:p>
          </p:txBody>
        </p:sp>
        <p:sp>
          <p:nvSpPr>
            <p:cNvPr id="11" name="_color1"/>
            <p:cNvSpPr>
              <a:spLocks/>
            </p:cNvSpPr>
            <p:nvPr/>
          </p:nvSpPr>
          <p:spPr bwMode="gray">
            <a:xfrm rot="18900000">
              <a:off x="5817251" y="1296628"/>
              <a:ext cx="1460702" cy="1940647"/>
            </a:xfrm>
            <a:custGeom>
              <a:avLst/>
              <a:gdLst/>
              <a:ahLst/>
              <a:cxnLst>
                <a:cxn ang="0">
                  <a:pos x="0" y="1798"/>
                </a:cxn>
                <a:cxn ang="0">
                  <a:pos x="446" y="1798"/>
                </a:cxn>
                <a:cxn ang="0">
                  <a:pos x="446" y="1798"/>
                </a:cxn>
                <a:cxn ang="0">
                  <a:pos x="448" y="1798"/>
                </a:cxn>
                <a:cxn ang="0">
                  <a:pos x="530" y="1716"/>
                </a:cxn>
                <a:cxn ang="0">
                  <a:pos x="506" y="1658"/>
                </a:cxn>
                <a:cxn ang="0">
                  <a:pos x="475" y="1551"/>
                </a:cxn>
                <a:cxn ang="0">
                  <a:pos x="676" y="1350"/>
                </a:cxn>
                <a:cxn ang="0">
                  <a:pos x="878" y="1551"/>
                </a:cxn>
                <a:cxn ang="0">
                  <a:pos x="844" y="1662"/>
                </a:cxn>
                <a:cxn ang="0">
                  <a:pos x="825" y="1716"/>
                </a:cxn>
                <a:cxn ang="0">
                  <a:pos x="890" y="1796"/>
                </a:cxn>
                <a:cxn ang="0">
                  <a:pos x="907" y="1798"/>
                </a:cxn>
                <a:cxn ang="0">
                  <a:pos x="1353" y="1798"/>
                </a:cxn>
                <a:cxn ang="0">
                  <a:pos x="1353" y="1354"/>
                </a:cxn>
                <a:cxn ang="0">
                  <a:pos x="1353" y="1354"/>
                </a:cxn>
                <a:cxn ang="0">
                  <a:pos x="1353" y="1352"/>
                </a:cxn>
                <a:cxn ang="0">
                  <a:pos x="1271" y="1270"/>
                </a:cxn>
                <a:cxn ang="0">
                  <a:pos x="1213" y="1294"/>
                </a:cxn>
                <a:cxn ang="0">
                  <a:pos x="1106" y="1325"/>
                </a:cxn>
                <a:cxn ang="0">
                  <a:pos x="905" y="1123"/>
                </a:cxn>
                <a:cxn ang="0">
                  <a:pos x="1106" y="922"/>
                </a:cxn>
                <a:cxn ang="0">
                  <a:pos x="1217" y="955"/>
                </a:cxn>
                <a:cxn ang="0">
                  <a:pos x="1271" y="975"/>
                </a:cxn>
                <a:cxn ang="0">
                  <a:pos x="1351" y="910"/>
                </a:cxn>
                <a:cxn ang="0">
                  <a:pos x="1353" y="893"/>
                </a:cxn>
                <a:cxn ang="0">
                  <a:pos x="1353" y="447"/>
                </a:cxn>
                <a:cxn ang="0">
                  <a:pos x="907" y="447"/>
                </a:cxn>
                <a:cxn ang="0">
                  <a:pos x="893" y="446"/>
                </a:cxn>
                <a:cxn ang="0">
                  <a:pos x="890" y="446"/>
                </a:cxn>
                <a:cxn ang="0">
                  <a:pos x="825" y="365"/>
                </a:cxn>
                <a:cxn ang="0">
                  <a:pos x="844" y="312"/>
                </a:cxn>
                <a:cxn ang="0">
                  <a:pos x="878" y="201"/>
                </a:cxn>
                <a:cxn ang="0">
                  <a:pos x="676" y="0"/>
                </a:cxn>
                <a:cxn ang="0">
                  <a:pos x="475" y="201"/>
                </a:cxn>
                <a:cxn ang="0">
                  <a:pos x="506" y="307"/>
                </a:cxn>
                <a:cxn ang="0">
                  <a:pos x="530" y="365"/>
                </a:cxn>
                <a:cxn ang="0">
                  <a:pos x="461" y="446"/>
                </a:cxn>
                <a:cxn ang="0">
                  <a:pos x="448" y="447"/>
                </a:cxn>
                <a:cxn ang="0">
                  <a:pos x="446" y="447"/>
                </a:cxn>
                <a:cxn ang="0">
                  <a:pos x="446" y="447"/>
                </a:cxn>
                <a:cxn ang="0">
                  <a:pos x="0" y="447"/>
                </a:cxn>
                <a:cxn ang="0">
                  <a:pos x="0" y="891"/>
                </a:cxn>
                <a:cxn ang="0">
                  <a:pos x="0" y="891"/>
                </a:cxn>
                <a:cxn ang="0">
                  <a:pos x="0" y="892"/>
                </a:cxn>
                <a:cxn ang="0">
                  <a:pos x="82" y="975"/>
                </a:cxn>
                <a:cxn ang="0">
                  <a:pos x="140" y="950"/>
                </a:cxn>
                <a:cxn ang="0">
                  <a:pos x="247" y="920"/>
                </a:cxn>
                <a:cxn ang="0">
                  <a:pos x="448" y="1121"/>
                </a:cxn>
                <a:cxn ang="0">
                  <a:pos x="247" y="1323"/>
                </a:cxn>
                <a:cxn ang="0">
                  <a:pos x="136" y="1289"/>
                </a:cxn>
                <a:cxn ang="0">
                  <a:pos x="82" y="1269"/>
                </a:cxn>
                <a:cxn ang="0">
                  <a:pos x="2" y="1335"/>
                </a:cxn>
                <a:cxn ang="0">
                  <a:pos x="0" y="1352"/>
                </a:cxn>
                <a:cxn ang="0">
                  <a:pos x="0" y="1798"/>
                </a:cxn>
              </a:cxnLst>
              <a:rect l="0" t="0" r="r" b="b"/>
              <a:pathLst>
                <a:path w="1353" h="1798">
                  <a:moveTo>
                    <a:pt x="0" y="1798"/>
                  </a:moveTo>
                  <a:cubicBezTo>
                    <a:pt x="446" y="1798"/>
                    <a:pt x="446" y="1798"/>
                    <a:pt x="446" y="1798"/>
                  </a:cubicBezTo>
                  <a:cubicBezTo>
                    <a:pt x="446" y="1798"/>
                    <a:pt x="446" y="1798"/>
                    <a:pt x="446" y="1798"/>
                  </a:cubicBezTo>
                  <a:cubicBezTo>
                    <a:pt x="447" y="1798"/>
                    <a:pt x="447" y="1798"/>
                    <a:pt x="448" y="1798"/>
                  </a:cubicBezTo>
                  <a:cubicBezTo>
                    <a:pt x="493" y="1798"/>
                    <a:pt x="530" y="1761"/>
                    <a:pt x="530" y="1716"/>
                  </a:cubicBezTo>
                  <a:cubicBezTo>
                    <a:pt x="530" y="1693"/>
                    <a:pt x="520" y="1672"/>
                    <a:pt x="506" y="1658"/>
                  </a:cubicBezTo>
                  <a:cubicBezTo>
                    <a:pt x="486" y="1627"/>
                    <a:pt x="475" y="1590"/>
                    <a:pt x="475" y="1551"/>
                  </a:cubicBezTo>
                  <a:cubicBezTo>
                    <a:pt x="475" y="1440"/>
                    <a:pt x="565" y="1350"/>
                    <a:pt x="676" y="1350"/>
                  </a:cubicBezTo>
                  <a:cubicBezTo>
                    <a:pt x="788" y="1350"/>
                    <a:pt x="878" y="1440"/>
                    <a:pt x="878" y="1551"/>
                  </a:cubicBezTo>
                  <a:cubicBezTo>
                    <a:pt x="878" y="1592"/>
                    <a:pt x="866" y="1630"/>
                    <a:pt x="844" y="1662"/>
                  </a:cubicBezTo>
                  <a:cubicBezTo>
                    <a:pt x="832" y="1676"/>
                    <a:pt x="825" y="1695"/>
                    <a:pt x="825" y="1716"/>
                  </a:cubicBezTo>
                  <a:cubicBezTo>
                    <a:pt x="825" y="1755"/>
                    <a:pt x="853" y="1789"/>
                    <a:pt x="890" y="1796"/>
                  </a:cubicBezTo>
                  <a:cubicBezTo>
                    <a:pt x="896" y="1797"/>
                    <a:pt x="901" y="1798"/>
                    <a:pt x="907" y="1798"/>
                  </a:cubicBezTo>
                  <a:cubicBezTo>
                    <a:pt x="1353" y="1798"/>
                    <a:pt x="1353" y="1798"/>
                    <a:pt x="1353" y="1798"/>
                  </a:cubicBezTo>
                  <a:cubicBezTo>
                    <a:pt x="1353" y="1354"/>
                    <a:pt x="1353" y="1354"/>
                    <a:pt x="1353" y="1354"/>
                  </a:cubicBezTo>
                  <a:cubicBezTo>
                    <a:pt x="1353" y="1354"/>
                    <a:pt x="1353" y="1354"/>
                    <a:pt x="1353" y="1354"/>
                  </a:cubicBezTo>
                  <a:cubicBezTo>
                    <a:pt x="1353" y="1353"/>
                    <a:pt x="1353" y="1353"/>
                    <a:pt x="1353" y="1352"/>
                  </a:cubicBezTo>
                  <a:cubicBezTo>
                    <a:pt x="1353" y="1307"/>
                    <a:pt x="1316" y="1270"/>
                    <a:pt x="1271" y="1270"/>
                  </a:cubicBezTo>
                  <a:cubicBezTo>
                    <a:pt x="1248" y="1270"/>
                    <a:pt x="1228" y="1280"/>
                    <a:pt x="1213" y="1294"/>
                  </a:cubicBezTo>
                  <a:cubicBezTo>
                    <a:pt x="1182" y="1314"/>
                    <a:pt x="1145" y="1325"/>
                    <a:pt x="1106" y="1325"/>
                  </a:cubicBezTo>
                  <a:cubicBezTo>
                    <a:pt x="995" y="1325"/>
                    <a:pt x="905" y="1235"/>
                    <a:pt x="905" y="1123"/>
                  </a:cubicBezTo>
                  <a:cubicBezTo>
                    <a:pt x="905" y="1012"/>
                    <a:pt x="995" y="922"/>
                    <a:pt x="1106" y="922"/>
                  </a:cubicBezTo>
                  <a:cubicBezTo>
                    <a:pt x="1147" y="922"/>
                    <a:pt x="1185" y="934"/>
                    <a:pt x="1217" y="955"/>
                  </a:cubicBezTo>
                  <a:cubicBezTo>
                    <a:pt x="1232" y="968"/>
                    <a:pt x="1250" y="975"/>
                    <a:pt x="1271" y="975"/>
                  </a:cubicBezTo>
                  <a:cubicBezTo>
                    <a:pt x="1310" y="975"/>
                    <a:pt x="1344" y="947"/>
                    <a:pt x="1351" y="910"/>
                  </a:cubicBezTo>
                  <a:cubicBezTo>
                    <a:pt x="1352" y="904"/>
                    <a:pt x="1353" y="899"/>
                    <a:pt x="1353" y="893"/>
                  </a:cubicBezTo>
                  <a:cubicBezTo>
                    <a:pt x="1353" y="447"/>
                    <a:pt x="1353" y="447"/>
                    <a:pt x="1353" y="447"/>
                  </a:cubicBezTo>
                  <a:cubicBezTo>
                    <a:pt x="907" y="447"/>
                    <a:pt x="907" y="447"/>
                    <a:pt x="907" y="447"/>
                  </a:cubicBezTo>
                  <a:cubicBezTo>
                    <a:pt x="902" y="447"/>
                    <a:pt x="898" y="447"/>
                    <a:pt x="893" y="446"/>
                  </a:cubicBezTo>
                  <a:cubicBezTo>
                    <a:pt x="892" y="446"/>
                    <a:pt x="891" y="446"/>
                    <a:pt x="890" y="446"/>
                  </a:cubicBezTo>
                  <a:cubicBezTo>
                    <a:pt x="853" y="438"/>
                    <a:pt x="825" y="405"/>
                    <a:pt x="825" y="365"/>
                  </a:cubicBezTo>
                  <a:cubicBezTo>
                    <a:pt x="825" y="345"/>
                    <a:pt x="832" y="326"/>
                    <a:pt x="844" y="312"/>
                  </a:cubicBezTo>
                  <a:cubicBezTo>
                    <a:pt x="866" y="280"/>
                    <a:pt x="878" y="242"/>
                    <a:pt x="878" y="201"/>
                  </a:cubicBezTo>
                  <a:cubicBezTo>
                    <a:pt x="878" y="90"/>
                    <a:pt x="788" y="0"/>
                    <a:pt x="676" y="0"/>
                  </a:cubicBezTo>
                  <a:cubicBezTo>
                    <a:pt x="565" y="0"/>
                    <a:pt x="475" y="90"/>
                    <a:pt x="475" y="201"/>
                  </a:cubicBezTo>
                  <a:cubicBezTo>
                    <a:pt x="475" y="240"/>
                    <a:pt x="486" y="276"/>
                    <a:pt x="506" y="307"/>
                  </a:cubicBezTo>
                  <a:cubicBezTo>
                    <a:pt x="520" y="322"/>
                    <a:pt x="530" y="343"/>
                    <a:pt x="530" y="365"/>
                  </a:cubicBezTo>
                  <a:cubicBezTo>
                    <a:pt x="530" y="406"/>
                    <a:pt x="500" y="440"/>
                    <a:pt x="461" y="446"/>
                  </a:cubicBezTo>
                  <a:cubicBezTo>
                    <a:pt x="456" y="447"/>
                    <a:pt x="452" y="447"/>
                    <a:pt x="448" y="447"/>
                  </a:cubicBezTo>
                  <a:cubicBezTo>
                    <a:pt x="447" y="447"/>
                    <a:pt x="447" y="447"/>
                    <a:pt x="446" y="447"/>
                  </a:cubicBezTo>
                  <a:cubicBezTo>
                    <a:pt x="446" y="447"/>
                    <a:pt x="446" y="447"/>
                    <a:pt x="446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891"/>
                    <a:pt x="0" y="891"/>
                    <a:pt x="0" y="891"/>
                  </a:cubicBezTo>
                  <a:cubicBezTo>
                    <a:pt x="0" y="891"/>
                    <a:pt x="0" y="891"/>
                    <a:pt x="0" y="891"/>
                  </a:cubicBezTo>
                  <a:cubicBezTo>
                    <a:pt x="0" y="892"/>
                    <a:pt x="0" y="892"/>
                    <a:pt x="0" y="892"/>
                  </a:cubicBezTo>
                  <a:cubicBezTo>
                    <a:pt x="0" y="938"/>
                    <a:pt x="37" y="975"/>
                    <a:pt x="82" y="975"/>
                  </a:cubicBezTo>
                  <a:cubicBezTo>
                    <a:pt x="105" y="975"/>
                    <a:pt x="125" y="965"/>
                    <a:pt x="140" y="950"/>
                  </a:cubicBezTo>
                  <a:cubicBezTo>
                    <a:pt x="171" y="931"/>
                    <a:pt x="208" y="920"/>
                    <a:pt x="247" y="920"/>
                  </a:cubicBezTo>
                  <a:cubicBezTo>
                    <a:pt x="358" y="920"/>
                    <a:pt x="448" y="1010"/>
                    <a:pt x="448" y="1121"/>
                  </a:cubicBezTo>
                  <a:cubicBezTo>
                    <a:pt x="448" y="1233"/>
                    <a:pt x="358" y="1323"/>
                    <a:pt x="247" y="1323"/>
                  </a:cubicBezTo>
                  <a:cubicBezTo>
                    <a:pt x="206" y="1323"/>
                    <a:pt x="168" y="1310"/>
                    <a:pt x="136" y="1289"/>
                  </a:cubicBezTo>
                  <a:cubicBezTo>
                    <a:pt x="121" y="1277"/>
                    <a:pt x="103" y="1269"/>
                    <a:pt x="82" y="1269"/>
                  </a:cubicBezTo>
                  <a:cubicBezTo>
                    <a:pt x="43" y="1269"/>
                    <a:pt x="9" y="1298"/>
                    <a:pt x="2" y="1335"/>
                  </a:cubicBezTo>
                  <a:cubicBezTo>
                    <a:pt x="1" y="1341"/>
                    <a:pt x="0" y="1346"/>
                    <a:pt x="0" y="1352"/>
                  </a:cubicBezTo>
                  <a:cubicBezTo>
                    <a:pt x="0" y="1798"/>
                    <a:pt x="0" y="1798"/>
                    <a:pt x="0" y="179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7D7D7"/>
                </a:gs>
                <a:gs pos="67000">
                  <a:srgbClr val="E4E4E4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>
              <a:outerShdw blurRad="127000" dist="63500" dir="2700000" algn="ctr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19050" prstMaterial="matte">
              <a:bevelT w="63500" h="25400" prst="riblet"/>
              <a:contourClr>
                <a:srgbClr val="FFFFFF"/>
              </a:contourClr>
            </a:sp3d>
          </p:spPr>
          <p:txBody>
            <a:bodyPr vert="vert" lIns="0" tIns="0" rIns="0" bIns="0" anchor="ctr" anchorCtr="0"/>
            <a:lstStyle/>
            <a:p>
              <a:pPr algn="ctr">
                <a:lnSpc>
                  <a:spcPct val="95000"/>
                </a:lnSpc>
                <a:spcAft>
                  <a:spcPts val="800"/>
                </a:spcAft>
                <a:buClr>
                  <a:srgbClr val="969696"/>
                </a:buClr>
                <a:defRPr/>
              </a:pPr>
              <a:endParaRPr lang="de-DE" sz="2200" b="1" dirty="0">
                <a:solidFill>
                  <a:srgbClr val="59595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cs typeface="Arial" charset="0"/>
              </a:endParaRPr>
            </a:p>
          </p:txBody>
        </p:sp>
        <p:sp>
          <p:nvSpPr>
            <p:cNvPr id="12" name="_color1"/>
            <p:cNvSpPr>
              <a:spLocks/>
            </p:cNvSpPr>
            <p:nvPr/>
          </p:nvSpPr>
          <p:spPr bwMode="gray">
            <a:xfrm rot="18900000">
              <a:off x="4471511" y="2739159"/>
              <a:ext cx="2425810" cy="1460702"/>
            </a:xfrm>
            <a:custGeom>
              <a:avLst/>
              <a:gdLst/>
              <a:ahLst/>
              <a:cxnLst>
                <a:cxn ang="0">
                  <a:pos x="2045" y="475"/>
                </a:cxn>
                <a:cxn ang="0">
                  <a:pos x="1938" y="505"/>
                </a:cxn>
                <a:cxn ang="0">
                  <a:pos x="1880" y="530"/>
                </a:cxn>
                <a:cxn ang="0">
                  <a:pos x="1798" y="447"/>
                </a:cxn>
                <a:cxn ang="0">
                  <a:pos x="1798" y="446"/>
                </a:cxn>
                <a:cxn ang="0">
                  <a:pos x="1798" y="446"/>
                </a:cxn>
                <a:cxn ang="0">
                  <a:pos x="1798" y="0"/>
                </a:cxn>
                <a:cxn ang="0">
                  <a:pos x="1354" y="0"/>
                </a:cxn>
                <a:cxn ang="0">
                  <a:pos x="1354" y="0"/>
                </a:cxn>
                <a:cxn ang="0">
                  <a:pos x="1353" y="0"/>
                </a:cxn>
                <a:cxn ang="0">
                  <a:pos x="1271" y="82"/>
                </a:cxn>
                <a:cxn ang="0">
                  <a:pos x="1295" y="140"/>
                </a:cxn>
                <a:cxn ang="0">
                  <a:pos x="1325" y="247"/>
                </a:cxn>
                <a:cxn ang="0">
                  <a:pos x="1124" y="448"/>
                </a:cxn>
                <a:cxn ang="0">
                  <a:pos x="923" y="247"/>
                </a:cxn>
                <a:cxn ang="0">
                  <a:pos x="956" y="136"/>
                </a:cxn>
                <a:cxn ang="0">
                  <a:pos x="976" y="82"/>
                </a:cxn>
                <a:cxn ang="0">
                  <a:pos x="910" y="2"/>
                </a:cxn>
                <a:cxn ang="0">
                  <a:pos x="894" y="0"/>
                </a:cxn>
                <a:cxn ang="0">
                  <a:pos x="448" y="0"/>
                </a:cxn>
                <a:cxn ang="0">
                  <a:pos x="448" y="446"/>
                </a:cxn>
                <a:cxn ang="0">
                  <a:pos x="447" y="459"/>
                </a:cxn>
                <a:cxn ang="0">
                  <a:pos x="446" y="463"/>
                </a:cxn>
                <a:cxn ang="0">
                  <a:pos x="366" y="528"/>
                </a:cxn>
                <a:cxn ang="0">
                  <a:pos x="312" y="508"/>
                </a:cxn>
                <a:cxn ang="0">
                  <a:pos x="201" y="475"/>
                </a:cxn>
                <a:cxn ang="0">
                  <a:pos x="0" y="676"/>
                </a:cxn>
                <a:cxn ang="0">
                  <a:pos x="201" y="878"/>
                </a:cxn>
                <a:cxn ang="0">
                  <a:pos x="308" y="847"/>
                </a:cxn>
                <a:cxn ang="0">
                  <a:pos x="366" y="823"/>
                </a:cxn>
                <a:cxn ang="0">
                  <a:pos x="447" y="892"/>
                </a:cxn>
                <a:cxn ang="0">
                  <a:pos x="448" y="905"/>
                </a:cxn>
                <a:cxn ang="0">
                  <a:pos x="448" y="906"/>
                </a:cxn>
                <a:cxn ang="0">
                  <a:pos x="448" y="906"/>
                </a:cxn>
                <a:cxn ang="0">
                  <a:pos x="448" y="1353"/>
                </a:cxn>
                <a:cxn ang="0">
                  <a:pos x="892" y="1353"/>
                </a:cxn>
                <a:cxn ang="0">
                  <a:pos x="892" y="1353"/>
                </a:cxn>
                <a:cxn ang="0">
                  <a:pos x="893" y="1353"/>
                </a:cxn>
                <a:cxn ang="0">
                  <a:pos x="975" y="1271"/>
                </a:cxn>
                <a:cxn ang="0">
                  <a:pos x="951" y="1213"/>
                </a:cxn>
                <a:cxn ang="0">
                  <a:pos x="921" y="1106"/>
                </a:cxn>
                <a:cxn ang="0">
                  <a:pos x="1122" y="905"/>
                </a:cxn>
                <a:cxn ang="0">
                  <a:pos x="1323" y="1106"/>
                </a:cxn>
                <a:cxn ang="0">
                  <a:pos x="1290" y="1217"/>
                </a:cxn>
                <a:cxn ang="0">
                  <a:pos x="1270" y="1271"/>
                </a:cxn>
                <a:cxn ang="0">
                  <a:pos x="1336" y="1351"/>
                </a:cxn>
                <a:cxn ang="0">
                  <a:pos x="1352" y="1353"/>
                </a:cxn>
                <a:cxn ang="0">
                  <a:pos x="1798" y="1353"/>
                </a:cxn>
                <a:cxn ang="0">
                  <a:pos x="1798" y="907"/>
                </a:cxn>
                <a:cxn ang="0">
                  <a:pos x="1800" y="890"/>
                </a:cxn>
                <a:cxn ang="0">
                  <a:pos x="1880" y="824"/>
                </a:cxn>
                <a:cxn ang="0">
                  <a:pos x="1934" y="844"/>
                </a:cxn>
                <a:cxn ang="0">
                  <a:pos x="2045" y="878"/>
                </a:cxn>
                <a:cxn ang="0">
                  <a:pos x="2246" y="676"/>
                </a:cxn>
                <a:cxn ang="0">
                  <a:pos x="2045" y="475"/>
                </a:cxn>
              </a:cxnLst>
              <a:rect l="0" t="0" r="r" b="b"/>
              <a:pathLst>
                <a:path w="2246" h="1353">
                  <a:moveTo>
                    <a:pt x="2045" y="475"/>
                  </a:moveTo>
                  <a:cubicBezTo>
                    <a:pt x="2006" y="475"/>
                    <a:pt x="1969" y="486"/>
                    <a:pt x="1938" y="505"/>
                  </a:cubicBezTo>
                  <a:cubicBezTo>
                    <a:pt x="1923" y="520"/>
                    <a:pt x="1903" y="530"/>
                    <a:pt x="1880" y="530"/>
                  </a:cubicBezTo>
                  <a:cubicBezTo>
                    <a:pt x="1835" y="530"/>
                    <a:pt x="1798" y="493"/>
                    <a:pt x="1798" y="447"/>
                  </a:cubicBezTo>
                  <a:cubicBezTo>
                    <a:pt x="1798" y="447"/>
                    <a:pt x="1798" y="447"/>
                    <a:pt x="1798" y="446"/>
                  </a:cubicBezTo>
                  <a:cubicBezTo>
                    <a:pt x="1798" y="446"/>
                    <a:pt x="1798" y="446"/>
                    <a:pt x="1798" y="446"/>
                  </a:cubicBezTo>
                  <a:cubicBezTo>
                    <a:pt x="1798" y="0"/>
                    <a:pt x="1798" y="0"/>
                    <a:pt x="1798" y="0"/>
                  </a:cubicBezTo>
                  <a:cubicBezTo>
                    <a:pt x="1354" y="0"/>
                    <a:pt x="1354" y="0"/>
                    <a:pt x="1354" y="0"/>
                  </a:cubicBezTo>
                  <a:cubicBezTo>
                    <a:pt x="1354" y="0"/>
                    <a:pt x="1354" y="0"/>
                    <a:pt x="1354" y="0"/>
                  </a:cubicBezTo>
                  <a:cubicBezTo>
                    <a:pt x="1354" y="0"/>
                    <a:pt x="1353" y="0"/>
                    <a:pt x="1353" y="0"/>
                  </a:cubicBezTo>
                  <a:cubicBezTo>
                    <a:pt x="1308" y="0"/>
                    <a:pt x="1271" y="37"/>
                    <a:pt x="1271" y="82"/>
                  </a:cubicBezTo>
                  <a:cubicBezTo>
                    <a:pt x="1271" y="105"/>
                    <a:pt x="1280" y="125"/>
                    <a:pt x="1295" y="140"/>
                  </a:cubicBezTo>
                  <a:cubicBezTo>
                    <a:pt x="1314" y="171"/>
                    <a:pt x="1325" y="208"/>
                    <a:pt x="1325" y="247"/>
                  </a:cubicBezTo>
                  <a:cubicBezTo>
                    <a:pt x="1325" y="358"/>
                    <a:pt x="1235" y="448"/>
                    <a:pt x="1124" y="448"/>
                  </a:cubicBezTo>
                  <a:cubicBezTo>
                    <a:pt x="1013" y="448"/>
                    <a:pt x="923" y="358"/>
                    <a:pt x="923" y="247"/>
                  </a:cubicBezTo>
                  <a:cubicBezTo>
                    <a:pt x="923" y="206"/>
                    <a:pt x="935" y="168"/>
                    <a:pt x="956" y="136"/>
                  </a:cubicBezTo>
                  <a:cubicBezTo>
                    <a:pt x="968" y="121"/>
                    <a:pt x="976" y="103"/>
                    <a:pt x="976" y="82"/>
                  </a:cubicBezTo>
                  <a:cubicBezTo>
                    <a:pt x="976" y="42"/>
                    <a:pt x="948" y="9"/>
                    <a:pt x="910" y="2"/>
                  </a:cubicBezTo>
                  <a:cubicBezTo>
                    <a:pt x="905" y="1"/>
                    <a:pt x="900" y="0"/>
                    <a:pt x="894" y="0"/>
                  </a:cubicBezTo>
                  <a:cubicBezTo>
                    <a:pt x="448" y="0"/>
                    <a:pt x="448" y="0"/>
                    <a:pt x="448" y="0"/>
                  </a:cubicBezTo>
                  <a:cubicBezTo>
                    <a:pt x="448" y="446"/>
                    <a:pt x="448" y="446"/>
                    <a:pt x="448" y="446"/>
                  </a:cubicBezTo>
                  <a:cubicBezTo>
                    <a:pt x="448" y="451"/>
                    <a:pt x="447" y="455"/>
                    <a:pt x="447" y="459"/>
                  </a:cubicBezTo>
                  <a:cubicBezTo>
                    <a:pt x="446" y="461"/>
                    <a:pt x="446" y="462"/>
                    <a:pt x="446" y="463"/>
                  </a:cubicBezTo>
                  <a:cubicBezTo>
                    <a:pt x="439" y="500"/>
                    <a:pt x="405" y="528"/>
                    <a:pt x="366" y="528"/>
                  </a:cubicBezTo>
                  <a:cubicBezTo>
                    <a:pt x="345" y="528"/>
                    <a:pt x="327" y="521"/>
                    <a:pt x="312" y="508"/>
                  </a:cubicBezTo>
                  <a:cubicBezTo>
                    <a:pt x="280" y="487"/>
                    <a:pt x="242" y="475"/>
                    <a:pt x="201" y="475"/>
                  </a:cubicBezTo>
                  <a:cubicBezTo>
                    <a:pt x="90" y="475"/>
                    <a:pt x="0" y="565"/>
                    <a:pt x="0" y="676"/>
                  </a:cubicBezTo>
                  <a:cubicBezTo>
                    <a:pt x="0" y="788"/>
                    <a:pt x="90" y="878"/>
                    <a:pt x="201" y="878"/>
                  </a:cubicBezTo>
                  <a:cubicBezTo>
                    <a:pt x="240" y="878"/>
                    <a:pt x="277" y="867"/>
                    <a:pt x="308" y="847"/>
                  </a:cubicBezTo>
                  <a:cubicBezTo>
                    <a:pt x="323" y="832"/>
                    <a:pt x="343" y="823"/>
                    <a:pt x="366" y="823"/>
                  </a:cubicBezTo>
                  <a:cubicBezTo>
                    <a:pt x="407" y="823"/>
                    <a:pt x="440" y="853"/>
                    <a:pt x="447" y="892"/>
                  </a:cubicBezTo>
                  <a:cubicBezTo>
                    <a:pt x="447" y="896"/>
                    <a:pt x="448" y="901"/>
                    <a:pt x="448" y="905"/>
                  </a:cubicBezTo>
                  <a:cubicBezTo>
                    <a:pt x="448" y="906"/>
                    <a:pt x="448" y="906"/>
                    <a:pt x="448" y="906"/>
                  </a:cubicBezTo>
                  <a:cubicBezTo>
                    <a:pt x="448" y="906"/>
                    <a:pt x="448" y="906"/>
                    <a:pt x="448" y="906"/>
                  </a:cubicBezTo>
                  <a:cubicBezTo>
                    <a:pt x="448" y="1353"/>
                    <a:pt x="448" y="1353"/>
                    <a:pt x="448" y="1353"/>
                  </a:cubicBezTo>
                  <a:cubicBezTo>
                    <a:pt x="892" y="1353"/>
                    <a:pt x="892" y="1353"/>
                    <a:pt x="892" y="1353"/>
                  </a:cubicBezTo>
                  <a:cubicBezTo>
                    <a:pt x="892" y="1353"/>
                    <a:pt x="892" y="1353"/>
                    <a:pt x="892" y="1353"/>
                  </a:cubicBezTo>
                  <a:cubicBezTo>
                    <a:pt x="892" y="1353"/>
                    <a:pt x="893" y="1353"/>
                    <a:pt x="893" y="1353"/>
                  </a:cubicBezTo>
                  <a:cubicBezTo>
                    <a:pt x="938" y="1353"/>
                    <a:pt x="975" y="1316"/>
                    <a:pt x="975" y="1271"/>
                  </a:cubicBezTo>
                  <a:cubicBezTo>
                    <a:pt x="975" y="1248"/>
                    <a:pt x="966" y="1227"/>
                    <a:pt x="951" y="1213"/>
                  </a:cubicBezTo>
                  <a:cubicBezTo>
                    <a:pt x="932" y="1182"/>
                    <a:pt x="921" y="1145"/>
                    <a:pt x="921" y="1106"/>
                  </a:cubicBezTo>
                  <a:cubicBezTo>
                    <a:pt x="921" y="995"/>
                    <a:pt x="1011" y="905"/>
                    <a:pt x="1122" y="905"/>
                  </a:cubicBezTo>
                  <a:cubicBezTo>
                    <a:pt x="1233" y="905"/>
                    <a:pt x="1323" y="995"/>
                    <a:pt x="1323" y="1106"/>
                  </a:cubicBezTo>
                  <a:cubicBezTo>
                    <a:pt x="1323" y="1147"/>
                    <a:pt x="1311" y="1185"/>
                    <a:pt x="1290" y="1217"/>
                  </a:cubicBezTo>
                  <a:cubicBezTo>
                    <a:pt x="1278" y="1231"/>
                    <a:pt x="1270" y="1250"/>
                    <a:pt x="1270" y="1271"/>
                  </a:cubicBezTo>
                  <a:cubicBezTo>
                    <a:pt x="1270" y="1310"/>
                    <a:pt x="1298" y="1344"/>
                    <a:pt x="1336" y="1351"/>
                  </a:cubicBezTo>
                  <a:cubicBezTo>
                    <a:pt x="1341" y="1352"/>
                    <a:pt x="1347" y="1353"/>
                    <a:pt x="1352" y="1353"/>
                  </a:cubicBezTo>
                  <a:cubicBezTo>
                    <a:pt x="1798" y="1353"/>
                    <a:pt x="1798" y="1353"/>
                    <a:pt x="1798" y="1353"/>
                  </a:cubicBezTo>
                  <a:cubicBezTo>
                    <a:pt x="1798" y="907"/>
                    <a:pt x="1798" y="907"/>
                    <a:pt x="1798" y="907"/>
                  </a:cubicBezTo>
                  <a:cubicBezTo>
                    <a:pt x="1798" y="901"/>
                    <a:pt x="1799" y="896"/>
                    <a:pt x="1800" y="890"/>
                  </a:cubicBezTo>
                  <a:cubicBezTo>
                    <a:pt x="1807" y="853"/>
                    <a:pt x="1841" y="824"/>
                    <a:pt x="1880" y="824"/>
                  </a:cubicBezTo>
                  <a:cubicBezTo>
                    <a:pt x="1901" y="824"/>
                    <a:pt x="1919" y="832"/>
                    <a:pt x="1934" y="844"/>
                  </a:cubicBezTo>
                  <a:cubicBezTo>
                    <a:pt x="1966" y="865"/>
                    <a:pt x="2004" y="878"/>
                    <a:pt x="2045" y="878"/>
                  </a:cubicBezTo>
                  <a:cubicBezTo>
                    <a:pt x="2156" y="878"/>
                    <a:pt x="2246" y="788"/>
                    <a:pt x="2246" y="676"/>
                  </a:cubicBezTo>
                  <a:cubicBezTo>
                    <a:pt x="2246" y="565"/>
                    <a:pt x="2156" y="475"/>
                    <a:pt x="2045" y="47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7D7D7"/>
                </a:gs>
                <a:gs pos="67000">
                  <a:srgbClr val="E4E4E4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>
              <a:outerShdw blurRad="127000" dist="63500" dir="2700000" algn="ctr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19050" prstMaterial="matte">
              <a:bevelT w="63500" h="25400" prst="riblet"/>
              <a:contourClr>
                <a:srgbClr val="FFFFFF"/>
              </a:contourClr>
            </a:sp3d>
          </p:spPr>
          <p:txBody>
            <a:bodyPr vert="horz" lIns="0" tIns="0" rIns="0" bIns="0" anchor="ctr" anchorCtr="0"/>
            <a:lstStyle/>
            <a:p>
              <a:pPr algn="ctr">
                <a:lnSpc>
                  <a:spcPct val="95000"/>
                </a:lnSpc>
                <a:spcAft>
                  <a:spcPts val="800"/>
                </a:spcAft>
                <a:buClr>
                  <a:srgbClr val="969696"/>
                </a:buClr>
              </a:pPr>
              <a:endParaRPr lang="de-DE" sz="2000" b="1" dirty="0">
                <a:solidFill>
                  <a:srgbClr val="59595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cs typeface="Arial" charset="0"/>
              </a:endParaRPr>
            </a:p>
          </p:txBody>
        </p:sp>
        <p:sp>
          <p:nvSpPr>
            <p:cNvPr id="13" name="_color1"/>
            <p:cNvSpPr>
              <a:spLocks/>
            </p:cNvSpPr>
            <p:nvPr/>
          </p:nvSpPr>
          <p:spPr bwMode="gray">
            <a:xfrm rot="18900000">
              <a:off x="5984711" y="3290401"/>
              <a:ext cx="1463312" cy="2425809"/>
            </a:xfrm>
            <a:custGeom>
              <a:avLst/>
              <a:gdLst/>
              <a:ahLst/>
              <a:cxnLst>
                <a:cxn ang="0">
                  <a:pos x="877" y="2045"/>
                </a:cxn>
                <a:cxn ang="0">
                  <a:pos x="847" y="1938"/>
                </a:cxn>
                <a:cxn ang="0">
                  <a:pos x="823" y="1880"/>
                </a:cxn>
                <a:cxn ang="0">
                  <a:pos x="905" y="1798"/>
                </a:cxn>
                <a:cxn ang="0">
                  <a:pos x="906" y="1798"/>
                </a:cxn>
                <a:cxn ang="0">
                  <a:pos x="906" y="1798"/>
                </a:cxn>
                <a:cxn ang="0">
                  <a:pos x="1352" y="1798"/>
                </a:cxn>
                <a:cxn ang="0">
                  <a:pos x="1352" y="1354"/>
                </a:cxn>
                <a:cxn ang="0">
                  <a:pos x="1352" y="1354"/>
                </a:cxn>
                <a:cxn ang="0">
                  <a:pos x="1352" y="1353"/>
                </a:cxn>
                <a:cxn ang="0">
                  <a:pos x="1270" y="1271"/>
                </a:cxn>
                <a:cxn ang="0">
                  <a:pos x="1212" y="1295"/>
                </a:cxn>
                <a:cxn ang="0">
                  <a:pos x="1106" y="1325"/>
                </a:cxn>
                <a:cxn ang="0">
                  <a:pos x="905" y="1124"/>
                </a:cxn>
                <a:cxn ang="0">
                  <a:pos x="1106" y="923"/>
                </a:cxn>
                <a:cxn ang="0">
                  <a:pos x="1217" y="956"/>
                </a:cxn>
                <a:cxn ang="0">
                  <a:pos x="1270" y="976"/>
                </a:cxn>
                <a:cxn ang="0">
                  <a:pos x="1351" y="910"/>
                </a:cxn>
                <a:cxn ang="0">
                  <a:pos x="1352" y="894"/>
                </a:cxn>
                <a:cxn ang="0">
                  <a:pos x="1352" y="448"/>
                </a:cxn>
                <a:cxn ang="0">
                  <a:pos x="906" y="448"/>
                </a:cxn>
                <a:cxn ang="0">
                  <a:pos x="893" y="447"/>
                </a:cxn>
                <a:cxn ang="0">
                  <a:pos x="890" y="446"/>
                </a:cxn>
                <a:cxn ang="0">
                  <a:pos x="824" y="366"/>
                </a:cxn>
                <a:cxn ang="0">
                  <a:pos x="844" y="312"/>
                </a:cxn>
                <a:cxn ang="0">
                  <a:pos x="877" y="201"/>
                </a:cxn>
                <a:cxn ang="0">
                  <a:pos x="676" y="0"/>
                </a:cxn>
                <a:cxn ang="0">
                  <a:pos x="475" y="201"/>
                </a:cxn>
                <a:cxn ang="0">
                  <a:pos x="505" y="308"/>
                </a:cxn>
                <a:cxn ang="0">
                  <a:pos x="529" y="366"/>
                </a:cxn>
                <a:cxn ang="0">
                  <a:pos x="460" y="447"/>
                </a:cxn>
                <a:cxn ang="0">
                  <a:pos x="447" y="448"/>
                </a:cxn>
                <a:cxn ang="0">
                  <a:pos x="446" y="448"/>
                </a:cxn>
                <a:cxn ang="0">
                  <a:pos x="446" y="448"/>
                </a:cxn>
                <a:cxn ang="0">
                  <a:pos x="0" y="448"/>
                </a:cxn>
                <a:cxn ang="0">
                  <a:pos x="0" y="892"/>
                </a:cxn>
                <a:cxn ang="0">
                  <a:pos x="0" y="892"/>
                </a:cxn>
                <a:cxn ang="0">
                  <a:pos x="0" y="893"/>
                </a:cxn>
                <a:cxn ang="0">
                  <a:pos x="82" y="975"/>
                </a:cxn>
                <a:cxn ang="0">
                  <a:pos x="140" y="951"/>
                </a:cxn>
                <a:cxn ang="0">
                  <a:pos x="246" y="921"/>
                </a:cxn>
                <a:cxn ang="0">
                  <a:pos x="447" y="1122"/>
                </a:cxn>
                <a:cxn ang="0">
                  <a:pos x="246" y="1323"/>
                </a:cxn>
                <a:cxn ang="0">
                  <a:pos x="135" y="1290"/>
                </a:cxn>
                <a:cxn ang="0">
                  <a:pos x="82" y="1270"/>
                </a:cxn>
                <a:cxn ang="0">
                  <a:pos x="1" y="1336"/>
                </a:cxn>
                <a:cxn ang="0">
                  <a:pos x="0" y="1352"/>
                </a:cxn>
                <a:cxn ang="0">
                  <a:pos x="0" y="1798"/>
                </a:cxn>
                <a:cxn ang="0">
                  <a:pos x="446" y="1798"/>
                </a:cxn>
                <a:cxn ang="0">
                  <a:pos x="462" y="1800"/>
                </a:cxn>
                <a:cxn ang="0">
                  <a:pos x="528" y="1880"/>
                </a:cxn>
                <a:cxn ang="0">
                  <a:pos x="508" y="1934"/>
                </a:cxn>
                <a:cxn ang="0">
                  <a:pos x="475" y="2045"/>
                </a:cxn>
                <a:cxn ang="0">
                  <a:pos x="676" y="2246"/>
                </a:cxn>
                <a:cxn ang="0">
                  <a:pos x="877" y="2045"/>
                </a:cxn>
              </a:cxnLst>
              <a:rect l="0" t="0" r="r" b="b"/>
              <a:pathLst>
                <a:path w="1352" h="2246">
                  <a:moveTo>
                    <a:pt x="877" y="2045"/>
                  </a:moveTo>
                  <a:cubicBezTo>
                    <a:pt x="877" y="2005"/>
                    <a:pt x="866" y="1969"/>
                    <a:pt x="847" y="1938"/>
                  </a:cubicBezTo>
                  <a:cubicBezTo>
                    <a:pt x="832" y="1923"/>
                    <a:pt x="823" y="1903"/>
                    <a:pt x="823" y="1880"/>
                  </a:cubicBezTo>
                  <a:cubicBezTo>
                    <a:pt x="823" y="1835"/>
                    <a:pt x="860" y="1798"/>
                    <a:pt x="905" y="1798"/>
                  </a:cubicBezTo>
                  <a:cubicBezTo>
                    <a:pt x="905" y="1798"/>
                    <a:pt x="906" y="1798"/>
                    <a:pt x="906" y="1798"/>
                  </a:cubicBezTo>
                  <a:cubicBezTo>
                    <a:pt x="906" y="1798"/>
                    <a:pt x="906" y="1798"/>
                    <a:pt x="906" y="1798"/>
                  </a:cubicBezTo>
                  <a:cubicBezTo>
                    <a:pt x="1352" y="1798"/>
                    <a:pt x="1352" y="1798"/>
                    <a:pt x="1352" y="1798"/>
                  </a:cubicBezTo>
                  <a:cubicBezTo>
                    <a:pt x="1352" y="1354"/>
                    <a:pt x="1352" y="1354"/>
                    <a:pt x="1352" y="1354"/>
                  </a:cubicBezTo>
                  <a:cubicBezTo>
                    <a:pt x="1352" y="1354"/>
                    <a:pt x="1352" y="1354"/>
                    <a:pt x="1352" y="1354"/>
                  </a:cubicBezTo>
                  <a:cubicBezTo>
                    <a:pt x="1352" y="1354"/>
                    <a:pt x="1352" y="1353"/>
                    <a:pt x="1352" y="1353"/>
                  </a:cubicBezTo>
                  <a:cubicBezTo>
                    <a:pt x="1352" y="1308"/>
                    <a:pt x="1316" y="1271"/>
                    <a:pt x="1270" y="1271"/>
                  </a:cubicBezTo>
                  <a:cubicBezTo>
                    <a:pt x="1248" y="1271"/>
                    <a:pt x="1227" y="1280"/>
                    <a:pt x="1212" y="1295"/>
                  </a:cubicBezTo>
                  <a:cubicBezTo>
                    <a:pt x="1181" y="1314"/>
                    <a:pt x="1145" y="1325"/>
                    <a:pt x="1106" y="1325"/>
                  </a:cubicBezTo>
                  <a:cubicBezTo>
                    <a:pt x="995" y="1325"/>
                    <a:pt x="905" y="1235"/>
                    <a:pt x="905" y="1124"/>
                  </a:cubicBezTo>
                  <a:cubicBezTo>
                    <a:pt x="905" y="1013"/>
                    <a:pt x="995" y="923"/>
                    <a:pt x="1106" y="923"/>
                  </a:cubicBezTo>
                  <a:cubicBezTo>
                    <a:pt x="1147" y="923"/>
                    <a:pt x="1185" y="935"/>
                    <a:pt x="1217" y="956"/>
                  </a:cubicBezTo>
                  <a:cubicBezTo>
                    <a:pt x="1231" y="968"/>
                    <a:pt x="1250" y="976"/>
                    <a:pt x="1270" y="976"/>
                  </a:cubicBezTo>
                  <a:cubicBezTo>
                    <a:pt x="1310" y="976"/>
                    <a:pt x="1343" y="948"/>
                    <a:pt x="1351" y="910"/>
                  </a:cubicBezTo>
                  <a:cubicBezTo>
                    <a:pt x="1352" y="905"/>
                    <a:pt x="1352" y="899"/>
                    <a:pt x="1352" y="894"/>
                  </a:cubicBezTo>
                  <a:cubicBezTo>
                    <a:pt x="1352" y="448"/>
                    <a:pt x="1352" y="448"/>
                    <a:pt x="1352" y="448"/>
                  </a:cubicBezTo>
                  <a:cubicBezTo>
                    <a:pt x="906" y="448"/>
                    <a:pt x="906" y="448"/>
                    <a:pt x="906" y="448"/>
                  </a:cubicBezTo>
                  <a:cubicBezTo>
                    <a:pt x="902" y="448"/>
                    <a:pt x="897" y="447"/>
                    <a:pt x="893" y="447"/>
                  </a:cubicBezTo>
                  <a:cubicBezTo>
                    <a:pt x="892" y="446"/>
                    <a:pt x="891" y="446"/>
                    <a:pt x="890" y="446"/>
                  </a:cubicBezTo>
                  <a:cubicBezTo>
                    <a:pt x="852" y="438"/>
                    <a:pt x="824" y="405"/>
                    <a:pt x="824" y="366"/>
                  </a:cubicBezTo>
                  <a:cubicBezTo>
                    <a:pt x="824" y="345"/>
                    <a:pt x="832" y="326"/>
                    <a:pt x="844" y="312"/>
                  </a:cubicBezTo>
                  <a:cubicBezTo>
                    <a:pt x="865" y="280"/>
                    <a:pt x="877" y="242"/>
                    <a:pt x="877" y="201"/>
                  </a:cubicBezTo>
                  <a:cubicBezTo>
                    <a:pt x="877" y="90"/>
                    <a:pt x="787" y="0"/>
                    <a:pt x="676" y="0"/>
                  </a:cubicBezTo>
                  <a:cubicBezTo>
                    <a:pt x="565" y="0"/>
                    <a:pt x="475" y="90"/>
                    <a:pt x="475" y="201"/>
                  </a:cubicBezTo>
                  <a:cubicBezTo>
                    <a:pt x="475" y="240"/>
                    <a:pt x="486" y="277"/>
                    <a:pt x="505" y="308"/>
                  </a:cubicBezTo>
                  <a:cubicBezTo>
                    <a:pt x="520" y="322"/>
                    <a:pt x="529" y="343"/>
                    <a:pt x="529" y="366"/>
                  </a:cubicBezTo>
                  <a:cubicBezTo>
                    <a:pt x="529" y="406"/>
                    <a:pt x="499" y="440"/>
                    <a:pt x="460" y="447"/>
                  </a:cubicBezTo>
                  <a:cubicBezTo>
                    <a:pt x="456" y="447"/>
                    <a:pt x="452" y="448"/>
                    <a:pt x="447" y="448"/>
                  </a:cubicBezTo>
                  <a:cubicBezTo>
                    <a:pt x="447" y="448"/>
                    <a:pt x="446" y="448"/>
                    <a:pt x="446" y="448"/>
                  </a:cubicBezTo>
                  <a:cubicBezTo>
                    <a:pt x="446" y="448"/>
                    <a:pt x="446" y="448"/>
                    <a:pt x="446" y="448"/>
                  </a:cubicBezTo>
                  <a:cubicBezTo>
                    <a:pt x="0" y="448"/>
                    <a:pt x="0" y="448"/>
                    <a:pt x="0" y="448"/>
                  </a:cubicBezTo>
                  <a:cubicBezTo>
                    <a:pt x="0" y="892"/>
                    <a:pt x="0" y="892"/>
                    <a:pt x="0" y="892"/>
                  </a:cubicBezTo>
                  <a:cubicBezTo>
                    <a:pt x="0" y="892"/>
                    <a:pt x="0" y="892"/>
                    <a:pt x="0" y="892"/>
                  </a:cubicBezTo>
                  <a:cubicBezTo>
                    <a:pt x="0" y="892"/>
                    <a:pt x="0" y="893"/>
                    <a:pt x="0" y="893"/>
                  </a:cubicBezTo>
                  <a:cubicBezTo>
                    <a:pt x="0" y="938"/>
                    <a:pt x="36" y="975"/>
                    <a:pt x="82" y="975"/>
                  </a:cubicBezTo>
                  <a:cubicBezTo>
                    <a:pt x="104" y="975"/>
                    <a:pt x="125" y="966"/>
                    <a:pt x="140" y="951"/>
                  </a:cubicBezTo>
                  <a:cubicBezTo>
                    <a:pt x="171" y="932"/>
                    <a:pt x="207" y="921"/>
                    <a:pt x="246" y="921"/>
                  </a:cubicBezTo>
                  <a:cubicBezTo>
                    <a:pt x="357" y="921"/>
                    <a:pt x="447" y="1011"/>
                    <a:pt x="447" y="1122"/>
                  </a:cubicBezTo>
                  <a:cubicBezTo>
                    <a:pt x="447" y="1233"/>
                    <a:pt x="357" y="1323"/>
                    <a:pt x="246" y="1323"/>
                  </a:cubicBezTo>
                  <a:cubicBezTo>
                    <a:pt x="205" y="1323"/>
                    <a:pt x="167" y="1311"/>
                    <a:pt x="135" y="1290"/>
                  </a:cubicBezTo>
                  <a:cubicBezTo>
                    <a:pt x="121" y="1277"/>
                    <a:pt x="102" y="1270"/>
                    <a:pt x="82" y="1270"/>
                  </a:cubicBezTo>
                  <a:cubicBezTo>
                    <a:pt x="42" y="1270"/>
                    <a:pt x="9" y="1298"/>
                    <a:pt x="1" y="1336"/>
                  </a:cubicBezTo>
                  <a:cubicBezTo>
                    <a:pt x="0" y="1341"/>
                    <a:pt x="0" y="1346"/>
                    <a:pt x="0" y="1352"/>
                  </a:cubicBezTo>
                  <a:cubicBezTo>
                    <a:pt x="0" y="1798"/>
                    <a:pt x="0" y="1798"/>
                    <a:pt x="0" y="1798"/>
                  </a:cubicBezTo>
                  <a:cubicBezTo>
                    <a:pt x="446" y="1798"/>
                    <a:pt x="446" y="1798"/>
                    <a:pt x="446" y="1798"/>
                  </a:cubicBezTo>
                  <a:cubicBezTo>
                    <a:pt x="451" y="1798"/>
                    <a:pt x="457" y="1799"/>
                    <a:pt x="462" y="1800"/>
                  </a:cubicBezTo>
                  <a:cubicBezTo>
                    <a:pt x="500" y="1807"/>
                    <a:pt x="528" y="1840"/>
                    <a:pt x="528" y="1880"/>
                  </a:cubicBezTo>
                  <a:cubicBezTo>
                    <a:pt x="528" y="1901"/>
                    <a:pt x="520" y="1919"/>
                    <a:pt x="508" y="1934"/>
                  </a:cubicBezTo>
                  <a:cubicBezTo>
                    <a:pt x="487" y="1965"/>
                    <a:pt x="475" y="2004"/>
                    <a:pt x="475" y="2045"/>
                  </a:cubicBezTo>
                  <a:cubicBezTo>
                    <a:pt x="475" y="2156"/>
                    <a:pt x="565" y="2246"/>
                    <a:pt x="676" y="2246"/>
                  </a:cubicBezTo>
                  <a:cubicBezTo>
                    <a:pt x="787" y="2246"/>
                    <a:pt x="877" y="2156"/>
                    <a:pt x="877" y="20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7D7D7"/>
                </a:gs>
                <a:gs pos="67000">
                  <a:srgbClr val="E4E4E4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>
              <a:outerShdw blurRad="127000" dist="63500" dir="2700000" algn="ctr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19050" prstMaterial="matte">
              <a:bevelT w="63500" h="25400" prst="riblet"/>
              <a:contourClr>
                <a:srgbClr val="FFFFFF"/>
              </a:contourClr>
            </a:sp3d>
          </p:spPr>
          <p:txBody>
            <a:bodyPr vert="vert" lIns="0" tIns="0" rIns="0" bIns="0" anchor="ctr" anchorCtr="0"/>
            <a:lstStyle/>
            <a:p>
              <a:pPr algn="ctr">
                <a:lnSpc>
                  <a:spcPct val="95000"/>
                </a:lnSpc>
                <a:spcAft>
                  <a:spcPts val="800"/>
                </a:spcAft>
                <a:buClr>
                  <a:srgbClr val="969696"/>
                </a:buClr>
              </a:pPr>
              <a:endParaRPr lang="de-DE" sz="2200" b="1" dirty="0">
                <a:solidFill>
                  <a:srgbClr val="59595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cs typeface="Arial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76872"/>
            <a:ext cx="7315200" cy="3312368"/>
          </a:xfrm>
        </p:spPr>
        <p:txBody>
          <a:bodyPr/>
          <a:lstStyle/>
          <a:p>
            <a:pPr algn="ctr"/>
            <a:r>
              <a:rPr lang="ru-RU" sz="8000" b="1" i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8000" b="1" i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7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3131840" y="476672"/>
            <a:ext cx="3600400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7" y="314364"/>
            <a:ext cx="6606480" cy="660648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4787673" y="2495125"/>
            <a:ext cx="2379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Социально-педагогические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797073" y="2185971"/>
            <a:ext cx="99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01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056966" y="3617604"/>
            <a:ext cx="99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02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138873" y="3703796"/>
            <a:ext cx="99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03</a:t>
            </a:r>
            <a:endParaRPr lang="ru-RU" sz="40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290766" y="2151523"/>
            <a:ext cx="99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04</a:t>
            </a:r>
            <a:endParaRPr lang="ru-RU" sz="40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457549" y="559331"/>
            <a:ext cx="99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05</a:t>
            </a:r>
            <a:endParaRPr lang="ru-RU" sz="40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572000" y="4572008"/>
            <a:ext cx="2379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Социально-психологические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7965" y="5498837"/>
            <a:ext cx="2379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Социально-медицинские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-90813" y="2859409"/>
            <a:ext cx="2379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Социально-бытовые, трудовые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2559" y="1078040"/>
            <a:ext cx="2379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Социально -правовые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Услуги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" name="Рисунок 19" descr="depositphotos_14431947-House-symbol-on-the-pal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81" y="1999898"/>
            <a:ext cx="1071570" cy="1073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sym-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658" y="89572"/>
            <a:ext cx="1500198" cy="939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4e589c2173ef8b166a79d92c6a2bd06f_i-79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59372" y="3875072"/>
            <a:ext cx="785818" cy="743688"/>
          </a:xfrm>
          <a:prstGeom prst="rect">
            <a:avLst/>
          </a:prstGeom>
        </p:spPr>
      </p:pic>
      <p:pic>
        <p:nvPicPr>
          <p:cNvPr id="29" name="Рисунок 28" descr="imag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9132" y="4448970"/>
            <a:ext cx="857250" cy="857250"/>
          </a:xfrm>
          <a:prstGeom prst="rect">
            <a:avLst/>
          </a:prstGeom>
        </p:spPr>
      </p:pic>
      <p:pic>
        <p:nvPicPr>
          <p:cNvPr id="30" name="Рисунок 29" descr="gravirovka_znak_knigi_s_perom-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5072066" y="1785926"/>
            <a:ext cx="1501541" cy="800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</p:spTree>
    <p:extLst>
      <p:ext uri="{BB962C8B-B14F-4D97-AF65-F5344CB8AC3E}">
        <p14:creationId xmlns:p14="http://schemas.microsoft.com/office/powerpoint/2010/main" val="31740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5021521img_3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89040"/>
            <a:ext cx="4606318" cy="306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6053128dsc_0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64472"/>
            <a:ext cx="4499992" cy="2989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6053146dsc_0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916160"/>
            <a:ext cx="4427984" cy="2941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6053127dsc_07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88640"/>
            <a:ext cx="4027189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6053133dsc_06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1700808"/>
            <a:ext cx="4536504" cy="30139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 1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015021509img_3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6019" y="2153718"/>
            <a:ext cx="2141984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</a:t>
            </a:r>
          </a:p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131840" y="476672"/>
            <a:ext cx="3600400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Рисунок 3" descr="2016053131dsc_0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351" y="235223"/>
            <a:ext cx="2942101" cy="1954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2016053130dsc_06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2595" y="2442875"/>
            <a:ext cx="2973273" cy="1975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2016053122dsc_07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2596" y="4671235"/>
            <a:ext cx="3001182" cy="1993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2016053147dsc_06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86549" y="4671235"/>
            <a:ext cx="3024373" cy="2009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2016053112dsc_08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86549" y="2408922"/>
            <a:ext cx="3024373" cy="2009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2016053135dsc_06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86549" y="240105"/>
            <a:ext cx="3024373" cy="2009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1643042" y="4357694"/>
            <a:ext cx="7162800" cy="609600"/>
            <a:chOff x="1676400" y="2895600"/>
            <a:chExt cx="7162800" cy="609600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6" name="Pentagon 5"/>
            <p:cNvSpPr/>
            <p:nvPr/>
          </p:nvSpPr>
          <p:spPr>
            <a:xfrm>
              <a:off x="1676400" y="2895600"/>
              <a:ext cx="7162800" cy="609600"/>
            </a:xfrm>
            <a:prstGeom prst="homePlate">
              <a:avLst/>
            </a:prstGeom>
            <a:grpFill/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33600" y="2986081"/>
              <a:ext cx="304800" cy="1809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048000" y="2986081"/>
              <a:ext cx="304800" cy="1809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962400" y="2986081"/>
              <a:ext cx="304800" cy="1809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876800" y="2986081"/>
              <a:ext cx="304800" cy="1809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791200" y="2986081"/>
              <a:ext cx="304800" cy="1809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81800" y="2986081"/>
              <a:ext cx="304800" cy="1809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696200" y="2986081"/>
              <a:ext cx="304800" cy="1809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057400" y="2971800"/>
              <a:ext cx="457200" cy="45720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 Black" pitchFamily="34" charset="0"/>
                </a:rPr>
                <a:t>1</a:t>
              </a:r>
              <a:endParaRPr lang="en-US" sz="14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71800" y="2971800"/>
              <a:ext cx="457200" cy="45720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 Black" pitchFamily="34" charset="0"/>
                </a:rPr>
                <a:t>2</a:t>
              </a:r>
              <a:endParaRPr lang="en-US" sz="14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886200" y="2971800"/>
              <a:ext cx="457200" cy="45720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 Black" pitchFamily="34" charset="0"/>
                </a:rPr>
                <a:t>3</a:t>
              </a:r>
              <a:endParaRPr lang="en-US" sz="14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800600" y="2971800"/>
              <a:ext cx="457200" cy="45720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 Black" pitchFamily="34" charset="0"/>
                </a:rPr>
                <a:t>4</a:t>
              </a:r>
              <a:endParaRPr lang="en-US" sz="14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715000" y="2971800"/>
              <a:ext cx="457200" cy="45720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 Black" pitchFamily="34" charset="0"/>
                </a:rPr>
                <a:t>5</a:t>
              </a:r>
              <a:endParaRPr lang="en-US" sz="14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705600" y="2971800"/>
              <a:ext cx="457200" cy="45720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 Black" pitchFamily="34" charset="0"/>
                </a:rPr>
                <a:t>6</a:t>
              </a:r>
              <a:endParaRPr lang="en-US" sz="14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620000" y="2971800"/>
              <a:ext cx="457200" cy="45720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 Black" pitchFamily="34" charset="0"/>
                </a:rPr>
                <a:t>7</a:t>
              </a:r>
              <a:endParaRPr lang="en-US" sz="14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428596" y="3929066"/>
            <a:ext cx="1447800" cy="1447800"/>
            <a:chOff x="457200" y="2362200"/>
            <a:chExt cx="1447800" cy="1447800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26" name="Oval 25"/>
            <p:cNvSpPr/>
            <p:nvPr/>
          </p:nvSpPr>
          <p:spPr>
            <a:xfrm>
              <a:off x="457200" y="2362200"/>
              <a:ext cx="1447800" cy="1447800"/>
            </a:xfrm>
            <a:prstGeom prst="ellipse">
              <a:avLst/>
            </a:prstGeom>
            <a:grpFill/>
            <a:ln w="57150">
              <a:solidFill>
                <a:srgbClr val="00CCFF"/>
              </a:solidFill>
            </a:ln>
            <a:scene3d>
              <a:camera prst="obliqueTopLeft"/>
              <a:lightRig rig="threePt" dir="t"/>
            </a:scene3d>
            <a:sp3d extrusionH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27" name="Oval 26"/>
            <p:cNvSpPr/>
            <p:nvPr/>
          </p:nvSpPr>
          <p:spPr>
            <a:xfrm>
              <a:off x="457200" y="2362200"/>
              <a:ext cx="1408176" cy="14081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ru-RU" sz="1600" b="1" dirty="0"/>
            </a:p>
            <a:p>
              <a:pPr algn="ctr"/>
              <a:r>
                <a:rPr lang="ru-RU" sz="1600" b="1" dirty="0" smtClean="0"/>
                <a:t>Отделения</a:t>
              </a:r>
              <a:endParaRPr lang="en-US" sz="1600" b="1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671514" y="2362200"/>
              <a:ext cx="1071570" cy="642942"/>
            </a:xfrm>
            <a:prstGeom prst="ellipse">
              <a:avLst/>
            </a:prstGeom>
            <a:solidFill>
              <a:schemeClr val="bg2">
                <a:lumMod val="20000"/>
                <a:lumOff val="80000"/>
                <a:alpha val="25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2">
                  <a:lumMod val="20000"/>
                  <a:lumOff val="80000"/>
                  <a:alpha val="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600" b="1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4282" y="1071546"/>
            <a:ext cx="607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В учреждении функционируют</a:t>
            </a:r>
          </a:p>
          <a:p>
            <a:pPr algn="ctr"/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 7 отделений</a:t>
            </a:r>
            <a:endParaRPr lang="en-US" sz="2800" b="1" i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00298" y="3071810"/>
            <a:ext cx="164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Стационарное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8596" y="5929330"/>
            <a:ext cx="2785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Социальной диагностики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4" name="Group 61"/>
          <p:cNvGrpSpPr/>
          <p:nvPr/>
        </p:nvGrpSpPr>
        <p:grpSpPr>
          <a:xfrm>
            <a:off x="2214546" y="3429000"/>
            <a:ext cx="76200" cy="909637"/>
            <a:chOff x="2209801" y="1828800"/>
            <a:chExt cx="76200" cy="909637"/>
          </a:xfrm>
        </p:grpSpPr>
        <p:cxnSp>
          <p:nvCxnSpPr>
            <p:cNvPr id="39" name="Straight Connector 38"/>
            <p:cNvCxnSpPr/>
            <p:nvPr/>
          </p:nvCxnSpPr>
          <p:spPr>
            <a:xfrm rot="5400000" flipH="1" flipV="1">
              <a:off x="1833560" y="22479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 rot="16200000">
              <a:off x="2209801" y="2662237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71538" y="3071810"/>
            <a:ext cx="1209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Приемное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86116" y="5929330"/>
            <a:ext cx="2534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Социальная гостиница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43372" y="3071810"/>
            <a:ext cx="2372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Социально-правовое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15140" y="3071810"/>
            <a:ext cx="2072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Орг. методическое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12088" y="5929330"/>
            <a:ext cx="2460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Отделение 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дневного пребывания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5" name="Group 62"/>
          <p:cNvGrpSpPr/>
          <p:nvPr/>
        </p:nvGrpSpPr>
        <p:grpSpPr>
          <a:xfrm>
            <a:off x="4000496" y="3429000"/>
            <a:ext cx="76200" cy="909637"/>
            <a:chOff x="2209801" y="1828800"/>
            <a:chExt cx="76200" cy="909637"/>
          </a:xfrm>
        </p:grpSpPr>
        <p:cxnSp>
          <p:nvCxnSpPr>
            <p:cNvPr id="64" name="Straight Connector 63"/>
            <p:cNvCxnSpPr/>
            <p:nvPr/>
          </p:nvCxnSpPr>
          <p:spPr>
            <a:xfrm rot="5400000" flipH="1" flipV="1">
              <a:off x="1833560" y="22479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 rot="16200000">
              <a:off x="2209801" y="2662237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5"/>
          <p:cNvGrpSpPr/>
          <p:nvPr/>
        </p:nvGrpSpPr>
        <p:grpSpPr>
          <a:xfrm>
            <a:off x="5857884" y="3429000"/>
            <a:ext cx="76200" cy="909637"/>
            <a:chOff x="2209801" y="1828800"/>
            <a:chExt cx="76200" cy="909637"/>
          </a:xfrm>
        </p:grpSpPr>
        <p:cxnSp>
          <p:nvCxnSpPr>
            <p:cNvPr id="67" name="Straight Connector 66"/>
            <p:cNvCxnSpPr/>
            <p:nvPr/>
          </p:nvCxnSpPr>
          <p:spPr>
            <a:xfrm rot="5400000" flipH="1" flipV="1">
              <a:off x="1833560" y="22479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 rot="16200000">
              <a:off x="2209801" y="2662237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68"/>
          <p:cNvGrpSpPr/>
          <p:nvPr/>
        </p:nvGrpSpPr>
        <p:grpSpPr>
          <a:xfrm>
            <a:off x="7715272" y="3429000"/>
            <a:ext cx="76200" cy="909637"/>
            <a:chOff x="2209801" y="1828800"/>
            <a:chExt cx="76200" cy="909637"/>
          </a:xfrm>
        </p:grpSpPr>
        <p:cxnSp>
          <p:nvCxnSpPr>
            <p:cNvPr id="70" name="Straight Connector 69"/>
            <p:cNvCxnSpPr/>
            <p:nvPr/>
          </p:nvCxnSpPr>
          <p:spPr>
            <a:xfrm rot="5400000" flipH="1" flipV="1">
              <a:off x="1833560" y="22479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 rot="16200000">
              <a:off x="2209801" y="2662237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82"/>
          <p:cNvGrpSpPr/>
          <p:nvPr/>
        </p:nvGrpSpPr>
        <p:grpSpPr>
          <a:xfrm>
            <a:off x="3143240" y="5000636"/>
            <a:ext cx="76200" cy="914400"/>
            <a:chOff x="4114800" y="3733800"/>
            <a:chExt cx="76200" cy="914400"/>
          </a:xfrm>
        </p:grpSpPr>
        <p:cxnSp>
          <p:nvCxnSpPr>
            <p:cNvPr id="81" name="Straight Connector 80"/>
            <p:cNvCxnSpPr/>
            <p:nvPr/>
          </p:nvCxnSpPr>
          <p:spPr>
            <a:xfrm rot="5400000" flipH="1" flipV="1">
              <a:off x="3738559" y="42291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 rot="16200000">
              <a:off x="4114800" y="37338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85"/>
          <p:cNvGrpSpPr/>
          <p:nvPr/>
        </p:nvGrpSpPr>
        <p:grpSpPr>
          <a:xfrm>
            <a:off x="4929190" y="5000636"/>
            <a:ext cx="76200" cy="914400"/>
            <a:chOff x="4114800" y="3733800"/>
            <a:chExt cx="76200" cy="914400"/>
          </a:xfrm>
        </p:grpSpPr>
        <p:cxnSp>
          <p:nvCxnSpPr>
            <p:cNvPr id="87" name="Straight Connector 86"/>
            <p:cNvCxnSpPr/>
            <p:nvPr/>
          </p:nvCxnSpPr>
          <p:spPr>
            <a:xfrm rot="5400000" flipH="1" flipV="1">
              <a:off x="3738559" y="42291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/>
            <p:cNvSpPr/>
            <p:nvPr/>
          </p:nvSpPr>
          <p:spPr>
            <a:xfrm rot="16200000">
              <a:off x="4114800" y="37338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88"/>
          <p:cNvGrpSpPr/>
          <p:nvPr/>
        </p:nvGrpSpPr>
        <p:grpSpPr>
          <a:xfrm>
            <a:off x="6858016" y="5000636"/>
            <a:ext cx="76200" cy="914400"/>
            <a:chOff x="4114800" y="3733800"/>
            <a:chExt cx="76200" cy="914400"/>
          </a:xfrm>
        </p:grpSpPr>
        <p:cxnSp>
          <p:nvCxnSpPr>
            <p:cNvPr id="90" name="Straight Connector 89"/>
            <p:cNvCxnSpPr/>
            <p:nvPr/>
          </p:nvCxnSpPr>
          <p:spPr>
            <a:xfrm rot="5400000" flipH="1" flipV="1">
              <a:off x="3738559" y="42291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 rot="16200000">
              <a:off x="4114800" y="37338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Прямоугольник 50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52" name="Прямоугольник 51"/>
          <p:cNvSpPr/>
          <p:nvPr/>
        </p:nvSpPr>
        <p:spPr bwMode="auto">
          <a:xfrm>
            <a:off x="3131840" y="476672"/>
            <a:ext cx="3600400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31840" y="0"/>
            <a:ext cx="36009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</a:rPr>
              <a:t>Отделения учреждения</a:t>
            </a:r>
            <a:endParaRPr lang="ru-RU" sz="2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2987824" y="476672"/>
            <a:ext cx="3744416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306"/>
            <a:ext cx="6156176" cy="4583727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85786" y="1428736"/>
            <a:ext cx="2544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067944" y="2348880"/>
            <a:ext cx="1428760" cy="642942"/>
          </a:xfrm>
          <a:prstGeom prst="line">
            <a:avLst/>
          </a:prstGeom>
          <a:ln w="25400">
            <a:solidFill>
              <a:srgbClr val="00B9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611560" y="2348880"/>
            <a:ext cx="3483726" cy="0"/>
          </a:xfrm>
          <a:prstGeom prst="line">
            <a:avLst/>
          </a:prstGeom>
          <a:ln w="25400">
            <a:solidFill>
              <a:srgbClr val="00B9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>
            <a:off x="467544" y="2276872"/>
            <a:ext cx="188259" cy="188259"/>
          </a:xfrm>
          <a:prstGeom prst="ellipse">
            <a:avLst/>
          </a:prstGeom>
          <a:solidFill>
            <a:srgbClr val="00B9CD"/>
          </a:solidFill>
          <a:ln>
            <a:solidFill>
              <a:srgbClr val="00CC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697" name="Rectangle 1"/>
          <p:cNvSpPr>
            <a:spLocks noChangeArrowheads="1"/>
          </p:cNvSpPr>
          <p:nvPr/>
        </p:nvSpPr>
        <p:spPr bwMode="auto">
          <a:xfrm>
            <a:off x="683568" y="692696"/>
            <a:ext cx="3786214" cy="163121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/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Государственное  задание на оказание государственных услуг  на  2016 год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выполнено в полном  объеме.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5816" y="0"/>
            <a:ext cx="3941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chemeClr val="bg2">
                    <a:lumMod val="75000"/>
                  </a:schemeClr>
                </a:solidFill>
              </a:rPr>
              <a:t>Государственное задание</a:t>
            </a:r>
            <a:endParaRPr lang="ru-RU" sz="22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6732240" y="0"/>
            <a:ext cx="2411760" cy="692696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РЦН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«Прометей»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987824" y="476672"/>
            <a:ext cx="3744416" cy="216024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0"/>
            <a:ext cx="3941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chemeClr val="bg2">
                    <a:lumMod val="75000"/>
                  </a:schemeClr>
                </a:solidFill>
              </a:rPr>
              <a:t>Государственное задание</a:t>
            </a:r>
            <a:endParaRPr lang="ru-RU" sz="22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7128792" cy="4608512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95536" y="1052736"/>
            <a:ext cx="64442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Выполнение государственного задания по разным формам социального обслуживания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06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306</Template>
  <TotalTime>1086</TotalTime>
  <Words>1118</Words>
  <Application>Microsoft Office PowerPoint</Application>
  <PresentationFormat>Экран (4:3)</PresentationFormat>
  <Paragraphs>179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306</vt:lpstr>
      <vt:lpstr>СПб ГБУ  «Социально-реабилитационный  центр для несовершеннолетних «Прометей» </vt:lpstr>
      <vt:lpstr>     В соответствии с ФЗ №442 « Об основах социального обслуживания граждан в  Российской Федерации» от 28.12.2013г. на базе СПб ГБУ «СРЦН « Прометей»  существуют две формы социального обслуживания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Кадровая политика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154</cp:revision>
  <dcterms:created xsi:type="dcterms:W3CDTF">2016-03-16T08:00:30Z</dcterms:created>
  <dcterms:modified xsi:type="dcterms:W3CDTF">2017-04-11T07:22:31Z</dcterms:modified>
</cp:coreProperties>
</file>